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41"/>
  </p:notesMasterIdLst>
  <p:sldIdLst>
    <p:sldId id="302" r:id="rId2"/>
    <p:sldId id="258" r:id="rId3"/>
    <p:sldId id="296" r:id="rId4"/>
    <p:sldId id="297" r:id="rId5"/>
    <p:sldId id="298" r:id="rId6"/>
    <p:sldId id="300" r:id="rId7"/>
    <p:sldId id="315" r:id="rId8"/>
    <p:sldId id="316" r:id="rId9"/>
    <p:sldId id="317" r:id="rId10"/>
    <p:sldId id="314" r:id="rId11"/>
    <p:sldId id="319" r:id="rId12"/>
    <p:sldId id="320" r:id="rId13"/>
    <p:sldId id="321" r:id="rId14"/>
    <p:sldId id="322" r:id="rId15"/>
    <p:sldId id="323" r:id="rId16"/>
    <p:sldId id="304" r:id="rId17"/>
    <p:sldId id="324" r:id="rId18"/>
    <p:sldId id="326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6" r:id="rId38"/>
    <p:sldId id="288" r:id="rId39"/>
    <p:sldId id="282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HY견고딕" panose="0203060000010101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휴먼둥근헤드라인" panose="02030504000101010101" pitchFamily="18" charset="-127"/>
      <p:regular r:id="rId51"/>
    </p:embeddedFont>
    <p:embeddedFont>
      <p:font typeface="휴먼모음T" panose="02030504000101010101" pitchFamily="18" charset="-127"/>
      <p:regular r:id="rId5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569"/>
    <a:srgbClr val="939597"/>
    <a:srgbClr val="E41A00"/>
    <a:srgbClr val="F5DF4D"/>
    <a:srgbClr val="F2F2F2"/>
    <a:srgbClr val="0165B2"/>
    <a:srgbClr val="1F4E79"/>
    <a:srgbClr val="D9D9D9"/>
    <a:srgbClr val="FE431E"/>
    <a:srgbClr val="87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9" autoAdjust="0"/>
    <p:restoredTop sz="94660"/>
  </p:normalViewPr>
  <p:slideViewPr>
    <p:cSldViewPr>
      <p:cViewPr varScale="1">
        <p:scale>
          <a:sx n="104" d="100"/>
          <a:sy n="104" d="100"/>
        </p:scale>
        <p:origin x="138" y="246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2024-01-09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9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2.png"/><Relationship Id="rId4" Type="http://schemas.openxmlformats.org/officeDocument/2006/relationships/image" Target="../media/image9.sv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4.png"/><Relationship Id="rId4" Type="http://schemas.openxmlformats.org/officeDocument/2006/relationships/image" Target="../media/image9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5.png"/><Relationship Id="rId4" Type="http://schemas.openxmlformats.org/officeDocument/2006/relationships/image" Target="../media/image9.sv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13.sv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8.png"/><Relationship Id="rId5" Type="http://schemas.openxmlformats.org/officeDocument/2006/relationships/image" Target="../media/image9.svg"/><Relationship Id="rId10" Type="http://schemas.openxmlformats.org/officeDocument/2006/relationships/image" Target="../media/image47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1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50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52.png"/><Relationship Id="rId4" Type="http://schemas.openxmlformats.org/officeDocument/2006/relationships/image" Target="../media/image9.sv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8.png"/><Relationship Id="rId21" Type="http://schemas.openxmlformats.org/officeDocument/2006/relationships/image" Target="../media/image61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57.png"/><Relationship Id="rId2" Type="http://schemas.openxmlformats.org/officeDocument/2006/relationships/image" Target="../media/image28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59.pn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2.png"/><Relationship Id="rId2" Type="http://schemas.openxmlformats.org/officeDocument/2006/relationships/image" Target="../media/image2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57.png"/><Relationship Id="rId2" Type="http://schemas.openxmlformats.org/officeDocument/2006/relationships/image" Target="../media/image2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63.pn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png"/><Relationship Id="rId18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5.sv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67.pn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53.png"/><Relationship Id="rId18" Type="http://schemas.openxmlformats.org/officeDocument/2006/relationships/image" Target="../media/image69.png"/><Relationship Id="rId3" Type="http://schemas.openxmlformats.org/officeDocument/2006/relationships/image" Target="../media/image8.png"/><Relationship Id="rId21" Type="http://schemas.openxmlformats.org/officeDocument/2006/relationships/image" Target="../media/image72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5.sv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70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3.png"/><Relationship Id="rId18" Type="http://schemas.openxmlformats.org/officeDocument/2006/relationships/image" Target="../media/image57.png"/><Relationship Id="rId3" Type="http://schemas.openxmlformats.org/officeDocument/2006/relationships/image" Target="../media/image8.png"/><Relationship Id="rId21" Type="http://schemas.openxmlformats.org/officeDocument/2006/relationships/image" Target="../media/image77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75.png"/><Relationship Id="rId2" Type="http://schemas.openxmlformats.org/officeDocument/2006/relationships/image" Target="../media/image28.png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58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Relationship Id="rId22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3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79.png"/><Relationship Id="rId2" Type="http://schemas.openxmlformats.org/officeDocument/2006/relationships/image" Target="../media/image28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3.png"/><Relationship Id="rId18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5.sv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81.pn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3.png"/><Relationship Id="rId18" Type="http://schemas.openxmlformats.org/officeDocument/2006/relationships/image" Target="../media/image80.png"/><Relationship Id="rId3" Type="http://schemas.openxmlformats.org/officeDocument/2006/relationships/image" Target="../media/image8.png"/><Relationship Id="rId21" Type="http://schemas.openxmlformats.org/officeDocument/2006/relationships/image" Target="../media/image70.sv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5.sv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10" Type="http://schemas.openxmlformats.org/officeDocument/2006/relationships/image" Target="../media/image19.svg"/><Relationship Id="rId19" Type="http://schemas.openxmlformats.org/officeDocument/2006/relationships/image" Target="../media/image82.pn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Relationship Id="rId22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3.png"/><Relationship Id="rId18" Type="http://schemas.openxmlformats.org/officeDocument/2006/relationships/image" Target="../media/image69.png"/><Relationship Id="rId3" Type="http://schemas.openxmlformats.org/officeDocument/2006/relationships/image" Target="../media/image8.png"/><Relationship Id="rId21" Type="http://schemas.openxmlformats.org/officeDocument/2006/relationships/image" Target="../media/image85.svg"/><Relationship Id="rId7" Type="http://schemas.openxmlformats.org/officeDocument/2006/relationships/image" Target="../media/image15.png"/><Relationship Id="rId12" Type="http://schemas.openxmlformats.org/officeDocument/2006/relationships/image" Target="../media/image30.svg"/><Relationship Id="rId17" Type="http://schemas.openxmlformats.org/officeDocument/2006/relationships/image" Target="../media/image65.svg"/><Relationship Id="rId2" Type="http://schemas.openxmlformats.org/officeDocument/2006/relationships/image" Target="../media/image28.png"/><Relationship Id="rId16" Type="http://schemas.openxmlformats.org/officeDocument/2006/relationships/image" Target="../media/image64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55.svg"/><Relationship Id="rId23" Type="http://schemas.openxmlformats.org/officeDocument/2006/relationships/image" Target="../media/image87.png"/><Relationship Id="rId10" Type="http://schemas.openxmlformats.org/officeDocument/2006/relationships/image" Target="../media/image19.svg"/><Relationship Id="rId19" Type="http://schemas.openxmlformats.org/officeDocument/2006/relationships/image" Target="../media/image70.svg"/><Relationship Id="rId4" Type="http://schemas.openxmlformats.org/officeDocument/2006/relationships/image" Target="../media/image9.svg"/><Relationship Id="rId9" Type="http://schemas.openxmlformats.org/officeDocument/2006/relationships/image" Target="../media/image18.png"/><Relationship Id="rId14" Type="http://schemas.openxmlformats.org/officeDocument/2006/relationships/image" Target="../media/image54.png"/><Relationship Id="rId22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1.png"/><Relationship Id="rId7" Type="http://schemas.openxmlformats.org/officeDocument/2006/relationships/image" Target="../media/image1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1.png"/><Relationship Id="rId7" Type="http://schemas.openxmlformats.org/officeDocument/2006/relationships/image" Target="../media/image1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92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1.png"/><Relationship Id="rId7" Type="http://schemas.openxmlformats.org/officeDocument/2006/relationships/image" Target="../media/image1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1.png"/><Relationship Id="rId7" Type="http://schemas.openxmlformats.org/officeDocument/2006/relationships/image" Target="../media/image1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10" Type="http://schemas.openxmlformats.org/officeDocument/2006/relationships/image" Target="../media/image94.png"/><Relationship Id="rId4" Type="http://schemas.openxmlformats.org/officeDocument/2006/relationships/image" Target="../media/image8.png"/><Relationship Id="rId9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openxmlformats.org/officeDocument/2006/relationships/image" Target="../media/image13.svg"/><Relationship Id="rId12" Type="http://schemas.openxmlformats.org/officeDocument/2006/relationships/image" Target="../media/image9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98.png"/><Relationship Id="rId5" Type="http://schemas.openxmlformats.org/officeDocument/2006/relationships/image" Target="../media/image9.svg"/><Relationship Id="rId10" Type="http://schemas.openxmlformats.org/officeDocument/2006/relationships/image" Target="../media/image97.png"/><Relationship Id="rId4" Type="http://schemas.openxmlformats.org/officeDocument/2006/relationships/image" Target="../media/image8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김이송이김송이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김규민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이준호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송상엽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60" y="1803510"/>
            <a:ext cx="2629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부산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IT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아카데미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5159896" y="2367345"/>
            <a:ext cx="676875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Health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Kiosk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국가기간</a:t>
            </a:r>
            <a:r>
              <a:rPr lang="en-US" altLang="ko-KR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</a:t>
            </a:r>
            <a:r>
              <a:rPr lang="ko-KR" altLang="en-US" sz="1500" spc="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전략산업직종훈련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4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55628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9" y="470509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9618" y="8368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1CC4A0-97CE-43F6-54DA-A7079167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5" y="1703092"/>
            <a:ext cx="2810267" cy="3077004"/>
          </a:xfrm>
          <a:prstGeom prst="rect">
            <a:avLst/>
          </a:prstGeom>
        </p:spPr>
      </p:pic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id="{28C6E2BB-FC3F-DE72-2220-C7A846701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95" y="4206007"/>
            <a:ext cx="360000" cy="360000"/>
          </a:xfrm>
          <a:prstGeom prst="rect">
            <a:avLst/>
          </a:prstGeom>
        </p:spPr>
      </p:pic>
      <p:pic>
        <p:nvPicPr>
          <p:cNvPr id="13" name="그래픽 12" descr="배지 윤곽선">
            <a:extLst>
              <a:ext uri="{FF2B5EF4-FFF2-40B4-BE49-F238E27FC236}">
                <a16:creationId xmlns:a16="http://schemas.microsoft.com/office/drawing/2014/main" id="{65D0E926-E58F-F9DC-A8B8-08D20EE050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3838" y="4206007"/>
            <a:ext cx="360000" cy="360000"/>
          </a:xfrm>
          <a:prstGeom prst="rect">
            <a:avLst/>
          </a:prstGeom>
        </p:spPr>
      </p:pic>
      <p:pic>
        <p:nvPicPr>
          <p:cNvPr id="14" name="그래픽 13" descr="배지 3 윤곽선">
            <a:extLst>
              <a:ext uri="{FF2B5EF4-FFF2-40B4-BE49-F238E27FC236}">
                <a16:creationId xmlns:a16="http://schemas.microsoft.com/office/drawing/2014/main" id="{52C8C779-E20C-4BD9-BA7C-69D6EB6217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392" y="278034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8B02B27B-9564-C1E6-1655-BA1B3687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61" y="5145842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D9F98F-ED4D-491F-290A-C37E8DC2F323}"/>
              </a:ext>
            </a:extLst>
          </p:cNvPr>
          <p:cNvSpPr txBox="1"/>
          <p:nvPr/>
        </p:nvSpPr>
        <p:spPr>
          <a:xfrm>
            <a:off x="473915" y="5142383"/>
            <a:ext cx="512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회원가입 버튼을 클릭하면 회원가입 창이 열림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찾기는 현재 이메일과 휴대폰 번호의 연동이 되어 있는 것을 앱으로써 구현할 수 없어 관리자</a:t>
            </a:r>
            <a:r>
              <a:rPr lang="en-US" altLang="ko-KR" dirty="0"/>
              <a:t>(DB)</a:t>
            </a:r>
            <a:r>
              <a:rPr lang="ko-KR" altLang="en-US" dirty="0"/>
              <a:t>에게 요청을 해 찾아오는 것으로 설정</a:t>
            </a:r>
            <a:endParaRPr lang="en-US" altLang="ko-KR" dirty="0"/>
          </a:p>
        </p:txBody>
      </p:sp>
      <p:pic>
        <p:nvPicPr>
          <p:cNvPr id="18" name="그래픽 17" descr="배지 윤곽선">
            <a:extLst>
              <a:ext uri="{FF2B5EF4-FFF2-40B4-BE49-F238E27FC236}">
                <a16:creationId xmlns:a16="http://schemas.microsoft.com/office/drawing/2014/main" id="{FFD900E2-EE16-4074-8CB1-DED4D71949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61" y="5724096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02F41D3-E6DA-6503-ADF3-20F79DF7A5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639" y="5214775"/>
            <a:ext cx="4248743" cy="1533739"/>
          </a:xfrm>
          <a:prstGeom prst="rect">
            <a:avLst/>
          </a:prstGeom>
        </p:spPr>
      </p:pic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2656008E-C0EE-63E5-BC85-ED32F64926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5639" y="5048310"/>
            <a:ext cx="360000" cy="36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58DDAA-C50E-7F69-03A9-BA4AD7EBF198}"/>
              </a:ext>
            </a:extLst>
          </p:cNvPr>
          <p:cNvSpPr txBox="1"/>
          <p:nvPr/>
        </p:nvSpPr>
        <p:spPr>
          <a:xfrm>
            <a:off x="472361" y="4744129"/>
            <a:ext cx="424874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버튼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아이디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비밀번호 찾기 버튼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CAE8854-0FD9-01AA-1194-A18938FEF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016" y="1592070"/>
            <a:ext cx="4633500" cy="31908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5E0E9D-BFDB-8A72-509A-5A8ACDA44A36}"/>
              </a:ext>
            </a:extLst>
          </p:cNvPr>
          <p:cNvSpPr txBox="1"/>
          <p:nvPr/>
        </p:nvSpPr>
        <p:spPr>
          <a:xfrm>
            <a:off x="6515798" y="873603"/>
            <a:ext cx="3570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버튼 클릭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 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" name="그래픽 29" descr="배지 3 윤곽선">
            <a:extLst>
              <a:ext uri="{FF2B5EF4-FFF2-40B4-BE49-F238E27FC236}">
                <a16:creationId xmlns:a16="http://schemas.microsoft.com/office/drawing/2014/main" id="{4D64E6E2-4852-B8B8-87B7-175DECB2DA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1699" y="95251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0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LoginController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625282" y="1280514"/>
            <a:ext cx="512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안에 데이터 중 </a:t>
            </a:r>
            <a:r>
              <a:rPr lang="en-US" altLang="ko-KR" dirty="0"/>
              <a:t>ID passwd</a:t>
            </a:r>
            <a:r>
              <a:rPr lang="ko-KR" altLang="en-US" dirty="0"/>
              <a:t>가 존재하는 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존재한다면</a:t>
            </a:r>
            <a:r>
              <a:rPr lang="en-US" altLang="ko-KR" dirty="0"/>
              <a:t>, </a:t>
            </a:r>
            <a:r>
              <a:rPr lang="ko-KR" altLang="en-US" dirty="0"/>
              <a:t>로그인 성공</a:t>
            </a:r>
            <a:r>
              <a:rPr lang="en-US" altLang="ko-KR" dirty="0"/>
              <a:t> </a:t>
            </a:r>
            <a:r>
              <a:rPr lang="ko-KR" altLang="en-US" dirty="0"/>
              <a:t>없다면 로그인 실패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BB76F3-B6E7-C370-39A6-E815ACBD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8" y="2276872"/>
            <a:ext cx="5688873" cy="3917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CF528F-19A6-0366-407D-74EACE5D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989" y="2835446"/>
            <a:ext cx="5708400" cy="3371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E3E60-5086-CA6E-AF7B-035A6BE67000}"/>
              </a:ext>
            </a:extLst>
          </p:cNvPr>
          <p:cNvSpPr txBox="1"/>
          <p:nvPr/>
        </p:nvSpPr>
        <p:spPr>
          <a:xfrm>
            <a:off x="523440" y="1878324"/>
            <a:ext cx="341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회원 정보 확인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634FC12-97A2-697F-480B-5AE9305AF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639" y="4644822"/>
            <a:ext cx="2441453" cy="18653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A05EF0-18E6-157F-955C-97C8F93C6AD8}"/>
              </a:ext>
            </a:extLst>
          </p:cNvPr>
          <p:cNvCxnSpPr/>
          <p:nvPr/>
        </p:nvCxnSpPr>
        <p:spPr>
          <a:xfrm>
            <a:off x="6816080" y="494116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5B2B27-731B-3CDA-3BBD-2A58D94AB4A5}"/>
              </a:ext>
            </a:extLst>
          </p:cNvPr>
          <p:cNvCxnSpPr>
            <a:cxnSpLocks/>
          </p:cNvCxnSpPr>
          <p:nvPr/>
        </p:nvCxnSpPr>
        <p:spPr>
          <a:xfrm>
            <a:off x="9984432" y="476114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id="{58299A12-AF0E-41C6-8135-E5958FAEA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43" y="1829060"/>
            <a:ext cx="360000" cy="360000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:a16="http://schemas.microsoft.com/office/drawing/2014/main" id="{13F31A5D-D404-F2EC-1C67-EAC165504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9989" y="119431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4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전체적인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ManagerDAO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023992" y="2024844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추가적인 부분 </a:t>
            </a:r>
            <a:r>
              <a:rPr lang="en-US" altLang="ko-KR" dirty="0"/>
              <a:t>(</a:t>
            </a:r>
            <a:r>
              <a:rPr lang="ko-KR" altLang="en-US" dirty="0"/>
              <a:t>아이디 중복 확인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7C51CB-A139-34AD-2079-155D92FA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505925"/>
            <a:ext cx="4925112" cy="2381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57FBA1-099B-2F18-D6AA-BA8141B8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2896"/>
            <a:ext cx="4803900" cy="291740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9C5247-0E6D-C140-9592-A9670A278AA1}"/>
              </a:ext>
            </a:extLst>
          </p:cNvPr>
          <p:cNvCxnSpPr/>
          <p:nvPr/>
        </p:nvCxnSpPr>
        <p:spPr>
          <a:xfrm>
            <a:off x="680432" y="4113076"/>
            <a:ext cx="2900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939D174-B95F-AC55-F6D4-F73D9FDC6AFC}"/>
              </a:ext>
            </a:extLst>
          </p:cNvPr>
          <p:cNvCxnSpPr>
            <a:cxnSpLocks/>
          </p:cNvCxnSpPr>
          <p:nvPr/>
        </p:nvCxnSpPr>
        <p:spPr>
          <a:xfrm>
            <a:off x="6960096" y="2815208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래픽 21" descr="배지 4 윤곽선">
            <a:extLst>
              <a:ext uri="{FF2B5EF4-FFF2-40B4-BE49-F238E27FC236}">
                <a16:creationId xmlns:a16="http://schemas.microsoft.com/office/drawing/2014/main" id="{8A52E97B-AEB9-FEAD-D5C2-B53CD7E0D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958" y="2145925"/>
            <a:ext cx="360000" cy="360000"/>
          </a:xfrm>
          <a:prstGeom prst="rect">
            <a:avLst/>
          </a:prstGeom>
        </p:spPr>
      </p:pic>
      <p:pic>
        <p:nvPicPr>
          <p:cNvPr id="25" name="그래픽 24" descr="배지 4 윤곽선">
            <a:extLst>
              <a:ext uri="{FF2B5EF4-FFF2-40B4-BE49-F238E27FC236}">
                <a16:creationId xmlns:a16="http://schemas.microsoft.com/office/drawing/2014/main" id="{3CCFC17E-A89C-B5D8-6E5B-658826451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8484" y="202484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8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" y="1483410"/>
            <a:ext cx="5603769" cy="463312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성공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2815" y="12510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51394" y="260157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2FAEB6-F613-DD98-624C-79057DF52555}"/>
              </a:ext>
            </a:extLst>
          </p:cNvPr>
          <p:cNvSpPr txBox="1"/>
          <p:nvPr/>
        </p:nvSpPr>
        <p:spPr>
          <a:xfrm>
            <a:off x="6951394" y="395832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600" y="1520000"/>
            <a:ext cx="360000" cy="3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D9DCF-0C87-7BB3-5BD1-C2A44FA994C9}"/>
              </a:ext>
            </a:extLst>
          </p:cNvPr>
          <p:cNvSpPr txBox="1"/>
          <p:nvPr/>
        </p:nvSpPr>
        <p:spPr>
          <a:xfrm>
            <a:off x="7364410" y="129559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로그아웃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28C5A-6A2B-CD3C-4B13-A2FFB34A39DA}"/>
              </a:ext>
            </a:extLst>
          </p:cNvPr>
          <p:cNvSpPr txBox="1"/>
          <p:nvPr/>
        </p:nvSpPr>
        <p:spPr>
          <a:xfrm>
            <a:off x="7455450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E1BE9-E352-1F66-363F-C4AE87150685}"/>
              </a:ext>
            </a:extLst>
          </p:cNvPr>
          <p:cNvSpPr txBox="1"/>
          <p:nvPr/>
        </p:nvSpPr>
        <p:spPr>
          <a:xfrm>
            <a:off x="7406853" y="403419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B3EE7-6906-7C66-FDDF-F6876ABDA90B}"/>
              </a:ext>
            </a:extLst>
          </p:cNvPr>
          <p:cNvSpPr txBox="1"/>
          <p:nvPr/>
        </p:nvSpPr>
        <p:spPr>
          <a:xfrm>
            <a:off x="6955370" y="531508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492D4-74BE-C73D-CF45-39939E6FFD1A}"/>
              </a:ext>
            </a:extLst>
          </p:cNvPr>
          <p:cNvSpPr txBox="1"/>
          <p:nvPr/>
        </p:nvSpPr>
        <p:spPr>
          <a:xfrm>
            <a:off x="7410829" y="539094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9BE0A-3AE2-CF33-C50F-3A5B5347BA1E}"/>
              </a:ext>
            </a:extLst>
          </p:cNvPr>
          <p:cNvSpPr txBox="1"/>
          <p:nvPr/>
        </p:nvSpPr>
        <p:spPr>
          <a:xfrm>
            <a:off x="9136578" y="118376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CD90F2-F87E-6F2E-AB39-D80A3A39D22D}"/>
              </a:ext>
            </a:extLst>
          </p:cNvPr>
          <p:cNvSpPr txBox="1"/>
          <p:nvPr/>
        </p:nvSpPr>
        <p:spPr>
          <a:xfrm>
            <a:off x="9616337" y="125109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D8EC6E-C959-357E-1564-DC402ABAAE8B}"/>
              </a:ext>
            </a:extLst>
          </p:cNvPr>
          <p:cNvSpPr txBox="1"/>
          <p:nvPr/>
        </p:nvSpPr>
        <p:spPr>
          <a:xfrm>
            <a:off x="9090583" y="257021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BAA186-EB6C-C9C5-613E-A49D5B67F101}"/>
              </a:ext>
            </a:extLst>
          </p:cNvPr>
          <p:cNvSpPr txBox="1"/>
          <p:nvPr/>
        </p:nvSpPr>
        <p:spPr>
          <a:xfrm>
            <a:off x="9546042" y="264607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B34CBD-F2A3-3DD6-316B-F638C2161632}"/>
              </a:ext>
            </a:extLst>
          </p:cNvPr>
          <p:cNvSpPr txBox="1"/>
          <p:nvPr/>
        </p:nvSpPr>
        <p:spPr>
          <a:xfrm>
            <a:off x="9099041" y="394979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758D6A-F1F1-1411-8825-70EEB0737619}"/>
              </a:ext>
            </a:extLst>
          </p:cNvPr>
          <p:cNvSpPr txBox="1"/>
          <p:nvPr/>
        </p:nvSpPr>
        <p:spPr>
          <a:xfrm>
            <a:off x="9554500" y="402565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</a:t>
            </a:r>
          </a:p>
        </p:txBody>
      </p:sp>
      <p:pic>
        <p:nvPicPr>
          <p:cNvPr id="35" name="그래픽 34" descr="배지 1 윤곽선">
            <a:extLst>
              <a:ext uri="{FF2B5EF4-FFF2-40B4-BE49-F238E27FC236}">
                <a16:creationId xmlns:a16="http://schemas.microsoft.com/office/drawing/2014/main" id="{D64DDBD3-2F56-6B08-13D5-2AB4AFF8C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6114" y="1196389"/>
            <a:ext cx="360000" cy="360000"/>
          </a:xfrm>
          <a:prstGeom prst="rect">
            <a:avLst/>
          </a:prstGeom>
        </p:spPr>
      </p:pic>
      <p:pic>
        <p:nvPicPr>
          <p:cNvPr id="36" name="그래픽 35" descr="배지 윤곽선">
            <a:extLst>
              <a:ext uri="{FF2B5EF4-FFF2-40B4-BE49-F238E27FC236}">
                <a16:creationId xmlns:a16="http://schemas.microsoft.com/office/drawing/2014/main" id="{FFF420C0-9B7A-1C40-738E-3EC70DBF9E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1625" y="1880000"/>
            <a:ext cx="360000" cy="360000"/>
          </a:xfrm>
          <a:prstGeom prst="rect">
            <a:avLst/>
          </a:prstGeom>
        </p:spPr>
      </p:pic>
      <p:pic>
        <p:nvPicPr>
          <p:cNvPr id="37" name="그래픽 36" descr="배지 윤곽선">
            <a:extLst>
              <a:ext uri="{FF2B5EF4-FFF2-40B4-BE49-F238E27FC236}">
                <a16:creationId xmlns:a16="http://schemas.microsoft.com/office/drawing/2014/main" id="{B96DAF92-0957-F0B3-6FB8-D3126FB53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2223" y="2545546"/>
            <a:ext cx="360000" cy="360000"/>
          </a:xfrm>
          <a:prstGeom prst="rect">
            <a:avLst/>
          </a:prstGeom>
        </p:spPr>
      </p:pic>
      <p:pic>
        <p:nvPicPr>
          <p:cNvPr id="38" name="그래픽 37" descr="배지 3 윤곽선">
            <a:extLst>
              <a:ext uri="{FF2B5EF4-FFF2-40B4-BE49-F238E27FC236}">
                <a16:creationId xmlns:a16="http://schemas.microsoft.com/office/drawing/2014/main" id="{E5AEED66-8A08-58D2-BDBE-586B206323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2093" y="3871933"/>
            <a:ext cx="360000" cy="360000"/>
          </a:xfrm>
          <a:prstGeom prst="rect">
            <a:avLst/>
          </a:prstGeom>
        </p:spPr>
      </p:pic>
      <p:pic>
        <p:nvPicPr>
          <p:cNvPr id="39" name="그래픽 38" descr="배지 3 윤곽선">
            <a:extLst>
              <a:ext uri="{FF2B5EF4-FFF2-40B4-BE49-F238E27FC236}">
                <a16:creationId xmlns:a16="http://schemas.microsoft.com/office/drawing/2014/main" id="{2110FE10-0063-F9CD-5899-9B2C4EA740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365" y="2164427"/>
            <a:ext cx="360000" cy="360000"/>
          </a:xfrm>
          <a:prstGeom prst="rect">
            <a:avLst/>
          </a:prstGeom>
        </p:spPr>
      </p:pic>
      <p:pic>
        <p:nvPicPr>
          <p:cNvPr id="40" name="그래픽 39" descr="배지 4 윤곽선">
            <a:extLst>
              <a:ext uri="{FF2B5EF4-FFF2-40B4-BE49-F238E27FC236}">
                <a16:creationId xmlns:a16="http://schemas.microsoft.com/office/drawing/2014/main" id="{0160BEBA-40F1-B775-A286-0D13454CC3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650" y="2400880"/>
            <a:ext cx="360000" cy="360000"/>
          </a:xfrm>
          <a:prstGeom prst="rect">
            <a:avLst/>
          </a:prstGeom>
        </p:spPr>
      </p:pic>
      <p:pic>
        <p:nvPicPr>
          <p:cNvPr id="41" name="그래픽 40" descr="배지 4 윤곽선">
            <a:extLst>
              <a:ext uri="{FF2B5EF4-FFF2-40B4-BE49-F238E27FC236}">
                <a16:creationId xmlns:a16="http://schemas.microsoft.com/office/drawing/2014/main" id="{A42D9690-EA4C-CB2D-6E8F-612781F368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4693" y="5248053"/>
            <a:ext cx="360000" cy="360000"/>
          </a:xfrm>
          <a:prstGeom prst="rect">
            <a:avLst/>
          </a:prstGeom>
        </p:spPr>
      </p:pic>
      <p:pic>
        <p:nvPicPr>
          <p:cNvPr id="42" name="그래픽 41" descr="배지 5 윤곽선">
            <a:extLst>
              <a:ext uri="{FF2B5EF4-FFF2-40B4-BE49-F238E27FC236}">
                <a16:creationId xmlns:a16="http://schemas.microsoft.com/office/drawing/2014/main" id="{620272FA-53C8-4B94-C2EA-503E491BF2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877" y="2538521"/>
            <a:ext cx="360000" cy="360000"/>
          </a:xfrm>
          <a:prstGeom prst="rect">
            <a:avLst/>
          </a:prstGeom>
        </p:spPr>
      </p:pic>
      <p:pic>
        <p:nvPicPr>
          <p:cNvPr id="43" name="그래픽 42" descr="배지 5 윤곽선">
            <a:extLst>
              <a:ext uri="{FF2B5EF4-FFF2-40B4-BE49-F238E27FC236}">
                <a16:creationId xmlns:a16="http://schemas.microsoft.com/office/drawing/2014/main" id="{91367E77-08FC-B7FD-E37D-4742150616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56598" y="1119674"/>
            <a:ext cx="360000" cy="360000"/>
          </a:xfrm>
          <a:prstGeom prst="rect">
            <a:avLst/>
          </a:prstGeom>
        </p:spPr>
      </p:pic>
      <p:pic>
        <p:nvPicPr>
          <p:cNvPr id="44" name="그래픽 43" descr="배지 6 윤곽선">
            <a:extLst>
              <a:ext uri="{FF2B5EF4-FFF2-40B4-BE49-F238E27FC236}">
                <a16:creationId xmlns:a16="http://schemas.microsoft.com/office/drawing/2014/main" id="{D5246380-0E5F-7269-83F9-205A8645BE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3918" y="2880747"/>
            <a:ext cx="360000" cy="360000"/>
          </a:xfrm>
          <a:prstGeom prst="rect">
            <a:avLst/>
          </a:prstGeom>
        </p:spPr>
      </p:pic>
      <p:pic>
        <p:nvPicPr>
          <p:cNvPr id="45" name="그래픽 44" descr="배지 6 윤곽선">
            <a:extLst>
              <a:ext uri="{FF2B5EF4-FFF2-40B4-BE49-F238E27FC236}">
                <a16:creationId xmlns:a16="http://schemas.microsoft.com/office/drawing/2014/main" id="{755E9F3F-F11A-58DF-8422-221DF23E00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40865" y="2503187"/>
            <a:ext cx="360000" cy="360000"/>
          </a:xfrm>
          <a:prstGeom prst="rect">
            <a:avLst/>
          </a:prstGeom>
        </p:spPr>
      </p:pic>
      <p:pic>
        <p:nvPicPr>
          <p:cNvPr id="46" name="그래픽 45" descr="배지 7 윤곽선">
            <a:extLst>
              <a:ext uri="{FF2B5EF4-FFF2-40B4-BE49-F238E27FC236}">
                <a16:creationId xmlns:a16="http://schemas.microsoft.com/office/drawing/2014/main" id="{7EECD16A-C3F2-6061-4455-3F5068BED3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9265" y="3099699"/>
            <a:ext cx="360000" cy="360000"/>
          </a:xfrm>
          <a:prstGeom prst="rect">
            <a:avLst/>
          </a:prstGeom>
        </p:spPr>
      </p:pic>
      <p:pic>
        <p:nvPicPr>
          <p:cNvPr id="47" name="그래픽 46" descr="배지 7 윤곽선">
            <a:extLst>
              <a:ext uri="{FF2B5EF4-FFF2-40B4-BE49-F238E27FC236}">
                <a16:creationId xmlns:a16="http://schemas.microsoft.com/office/drawing/2014/main" id="{BE859355-5EE9-D16F-7FBD-A5DAE5AD915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40865" y="3883912"/>
            <a:ext cx="360000" cy="36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1BB704-20B9-0077-D865-DD92425FBC1A}"/>
              </a:ext>
            </a:extLst>
          </p:cNvPr>
          <p:cNvSpPr txBox="1"/>
          <p:nvPr/>
        </p:nvSpPr>
        <p:spPr>
          <a:xfrm>
            <a:off x="7055989" y="16949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페이지로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64093C-F668-A744-C4D2-B74DBF77DC7F}"/>
              </a:ext>
            </a:extLst>
          </p:cNvPr>
          <p:cNvSpPr txBox="1"/>
          <p:nvPr/>
        </p:nvSpPr>
        <p:spPr>
          <a:xfrm>
            <a:off x="9236598" y="169191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페이지로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F86058-2306-A9E7-A322-453277B36BDB}"/>
              </a:ext>
            </a:extLst>
          </p:cNvPr>
          <p:cNvSpPr txBox="1"/>
          <p:nvPr/>
        </p:nvSpPr>
        <p:spPr>
          <a:xfrm>
            <a:off x="7102991" y="3148792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회원추가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3FC91-427B-85F7-46D5-CE59B4E1A982}"/>
              </a:ext>
            </a:extLst>
          </p:cNvPr>
          <p:cNvSpPr txBox="1"/>
          <p:nvPr/>
        </p:nvSpPr>
        <p:spPr>
          <a:xfrm>
            <a:off x="9216572" y="310504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486960-2327-FFF4-C1DC-4545669DEE32}"/>
              </a:ext>
            </a:extLst>
          </p:cNvPr>
          <p:cNvSpPr txBox="1"/>
          <p:nvPr/>
        </p:nvSpPr>
        <p:spPr>
          <a:xfrm>
            <a:off x="7114694" y="4554920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0679FF-C9B1-4FCE-7ADA-07C204631FAE}"/>
              </a:ext>
            </a:extLst>
          </p:cNvPr>
          <p:cNvSpPr txBox="1"/>
          <p:nvPr/>
        </p:nvSpPr>
        <p:spPr>
          <a:xfrm>
            <a:off x="9300356" y="4544367"/>
            <a:ext cx="193787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매출통계 페이지로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83F3C3-2D44-07BD-AD2F-C37726322FD2}"/>
              </a:ext>
            </a:extLst>
          </p:cNvPr>
          <p:cNvSpPr txBox="1"/>
          <p:nvPr/>
        </p:nvSpPr>
        <p:spPr>
          <a:xfrm>
            <a:off x="7138167" y="5808178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페이지로</a:t>
            </a:r>
          </a:p>
        </p:txBody>
      </p:sp>
      <p:pic>
        <p:nvPicPr>
          <p:cNvPr id="55" name="그래픽 54" descr="배지 8 윤곽선">
            <a:extLst>
              <a:ext uri="{FF2B5EF4-FFF2-40B4-BE49-F238E27FC236}">
                <a16:creationId xmlns:a16="http://schemas.microsoft.com/office/drawing/2014/main" id="{B393E2DE-EAA1-6B13-E5DD-F80A8D8E76D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77842" y="3249000"/>
            <a:ext cx="360000" cy="360000"/>
          </a:xfrm>
          <a:prstGeom prst="rect">
            <a:avLst/>
          </a:prstGeom>
        </p:spPr>
      </p:pic>
      <p:pic>
        <p:nvPicPr>
          <p:cNvPr id="56" name="그래픽 55" descr="배지 8 윤곽선">
            <a:extLst>
              <a:ext uri="{FF2B5EF4-FFF2-40B4-BE49-F238E27FC236}">
                <a16:creationId xmlns:a16="http://schemas.microsoft.com/office/drawing/2014/main" id="{56374476-B3D4-57EC-001F-110EBF461B1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044277" y="5181994"/>
            <a:ext cx="360000" cy="36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95D66EA-6E50-F7DA-3AFC-DDD473032904}"/>
              </a:ext>
            </a:extLst>
          </p:cNvPr>
          <p:cNvSpPr txBox="1"/>
          <p:nvPr/>
        </p:nvSpPr>
        <p:spPr>
          <a:xfrm>
            <a:off x="9099041" y="52749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CE4E38-67F8-01E2-A9AD-48B8AE2A8F15}"/>
              </a:ext>
            </a:extLst>
          </p:cNvPr>
          <p:cNvSpPr txBox="1"/>
          <p:nvPr/>
        </p:nvSpPr>
        <p:spPr>
          <a:xfrm>
            <a:off x="9554500" y="535082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0DF039-D72A-D4A7-A748-1165BAA9F1AB}"/>
              </a:ext>
            </a:extLst>
          </p:cNvPr>
          <p:cNvSpPr txBox="1"/>
          <p:nvPr/>
        </p:nvSpPr>
        <p:spPr>
          <a:xfrm>
            <a:off x="9342610" y="5805264"/>
            <a:ext cx="22620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다음페이지에서 설명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06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3E1798-A0D2-0871-6D2F-8FFA6912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8" y="1415163"/>
            <a:ext cx="3176034" cy="2625905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41310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600" y="1556792"/>
            <a:ext cx="360000" cy="3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BCD61C-106A-EC7F-BE8C-175C61380140}"/>
              </a:ext>
            </a:extLst>
          </p:cNvPr>
          <p:cNvSpPr txBox="1"/>
          <p:nvPr/>
        </p:nvSpPr>
        <p:spPr>
          <a:xfrm>
            <a:off x="3422512" y="79839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0CC42-DD46-240A-E9B6-7A528D6A3638}"/>
              </a:ext>
            </a:extLst>
          </p:cNvPr>
          <p:cNvSpPr txBox="1"/>
          <p:nvPr/>
        </p:nvSpPr>
        <p:spPr>
          <a:xfrm>
            <a:off x="8254989" y="24368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D9C0D-E97A-AD27-6D43-57D4A495ED95}"/>
              </a:ext>
            </a:extLst>
          </p:cNvPr>
          <p:cNvSpPr txBox="1"/>
          <p:nvPr/>
        </p:nvSpPr>
        <p:spPr>
          <a:xfrm>
            <a:off x="3855500" y="884472"/>
            <a:ext cx="107765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E80930-E18D-9F47-454A-E951178E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552" y="1365581"/>
            <a:ext cx="2533660" cy="3220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A9E925-F73B-5F29-6DFF-3D54D39014A9}"/>
              </a:ext>
            </a:extLst>
          </p:cNvPr>
          <p:cNvSpPr txBox="1"/>
          <p:nvPr/>
        </p:nvSpPr>
        <p:spPr>
          <a:xfrm>
            <a:off x="6214144" y="80475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255E9-BCCD-E45B-C572-B647014FB530}"/>
              </a:ext>
            </a:extLst>
          </p:cNvPr>
          <p:cNvSpPr txBox="1"/>
          <p:nvPr/>
        </p:nvSpPr>
        <p:spPr>
          <a:xfrm>
            <a:off x="169406" y="473043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14022F-3F1F-D067-4BA8-151F04A9F848}"/>
              </a:ext>
            </a:extLst>
          </p:cNvPr>
          <p:cNvSpPr txBox="1"/>
          <p:nvPr/>
        </p:nvSpPr>
        <p:spPr>
          <a:xfrm>
            <a:off x="714898" y="477493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F24FA6-8A27-7BD8-E1B0-2AC69B5AFFDE}"/>
              </a:ext>
            </a:extLst>
          </p:cNvPr>
          <p:cNvSpPr txBox="1"/>
          <p:nvPr/>
        </p:nvSpPr>
        <p:spPr>
          <a:xfrm>
            <a:off x="6684870" y="865511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571C33-74E2-7F90-C2B1-90E24C3C7D3B}"/>
              </a:ext>
            </a:extLst>
          </p:cNvPr>
          <p:cNvSpPr txBox="1"/>
          <p:nvPr/>
        </p:nvSpPr>
        <p:spPr>
          <a:xfrm>
            <a:off x="8759045" y="2436850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059B83D4-19FE-49D3-BA05-95168B59E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58" y="5440626"/>
            <a:ext cx="6878010" cy="8668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E1B2D2D-8D11-E133-EBFB-36E1DA598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8598" y="1437105"/>
            <a:ext cx="1581371" cy="33437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3396" y="3020107"/>
            <a:ext cx="3652655" cy="622218"/>
          </a:xfrm>
          <a:prstGeom prst="rect">
            <a:avLst/>
          </a:prstGeom>
        </p:spPr>
      </p:pic>
      <p:pic>
        <p:nvPicPr>
          <p:cNvPr id="66" name="그래픽 65" descr="배지 1 윤곽선">
            <a:extLst>
              <a:ext uri="{FF2B5EF4-FFF2-40B4-BE49-F238E27FC236}">
                <a16:creationId xmlns:a16="http://schemas.microsoft.com/office/drawing/2014/main" id="{6D4601E6-3250-CA77-E981-5B67C02CE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355" y="255065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0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570326" y="931360"/>
            <a:ext cx="307740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CreateUserController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337" y="8676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5537B4B-5BEE-0384-F16E-67AC6485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" y="1601258"/>
            <a:ext cx="6380753" cy="1086941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:a16="http://schemas.microsoft.com/office/drawing/2014/main" id="{6565F725-6134-1E6A-E43D-B1FAE5B51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58" y="1344997"/>
            <a:ext cx="360000" cy="360000"/>
          </a:xfrm>
          <a:prstGeom prst="rect">
            <a:avLst/>
          </a:prstGeom>
        </p:spPr>
      </p:pic>
      <p:pic>
        <p:nvPicPr>
          <p:cNvPr id="9" name="그래픽 8" descr="배지 1 윤곽선">
            <a:extLst>
              <a:ext uri="{FF2B5EF4-FFF2-40B4-BE49-F238E27FC236}">
                <a16:creationId xmlns:a16="http://schemas.microsoft.com/office/drawing/2014/main" id="{E469B179-1122-5652-CA4E-382969A39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916" y="1553465"/>
            <a:ext cx="360000" cy="3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4A462-8640-0338-73C1-10D30FF3DF7A}"/>
              </a:ext>
            </a:extLst>
          </p:cNvPr>
          <p:cNvSpPr txBox="1"/>
          <p:nvPr/>
        </p:nvSpPr>
        <p:spPr>
          <a:xfrm>
            <a:off x="6978116" y="1966722"/>
            <a:ext cx="4064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글자 이상 </a:t>
            </a:r>
            <a:r>
              <a:rPr lang="en-US" altLang="ko-KR" dirty="0"/>
              <a:t>20</a:t>
            </a:r>
            <a:r>
              <a:rPr lang="ko-KR" altLang="en-US" dirty="0"/>
              <a:t>자 이내</a:t>
            </a:r>
            <a:r>
              <a:rPr lang="en-US" altLang="ko-KR" dirty="0"/>
              <a:t> (</a:t>
            </a:r>
            <a:r>
              <a:rPr lang="ko-KR" altLang="en-US" dirty="0"/>
              <a:t>한글</a:t>
            </a:r>
            <a:r>
              <a:rPr lang="en-US" altLang="ko-KR" dirty="0"/>
              <a:t>,</a:t>
            </a:r>
            <a:r>
              <a:rPr lang="ko-KR" altLang="en-US" dirty="0"/>
              <a:t>영어</a:t>
            </a:r>
            <a:r>
              <a:rPr lang="en-US" altLang="ko-KR" dirty="0"/>
              <a:t>,</a:t>
            </a:r>
            <a:r>
              <a:rPr lang="ko-KR" altLang="en-US" dirty="0"/>
              <a:t>숫자만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LogonController</a:t>
            </a:r>
            <a:r>
              <a:rPr lang="ko-KR" altLang="en-US" dirty="0"/>
              <a:t>에서 구현한 </a:t>
            </a:r>
            <a:r>
              <a:rPr lang="en-US" altLang="ko-KR" dirty="0" err="1"/>
              <a:t>warnPage</a:t>
            </a:r>
            <a:r>
              <a:rPr lang="ko-KR" altLang="en-US" dirty="0"/>
              <a:t> 로 팝업 창 띄우기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나머지 비밀번호</a:t>
            </a:r>
            <a:r>
              <a:rPr lang="en-US" altLang="ko-KR" dirty="0"/>
              <a:t>, </a:t>
            </a: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휴대폰 번호도 비슷한 로직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E6003-68EF-AAB3-4386-050D2650DACC}"/>
              </a:ext>
            </a:extLst>
          </p:cNvPr>
          <p:cNvSpPr txBox="1"/>
          <p:nvPr/>
        </p:nvSpPr>
        <p:spPr>
          <a:xfrm>
            <a:off x="6937713" y="1656848"/>
            <a:ext cx="51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 코드 말고 일부분만 </a:t>
            </a:r>
            <a:r>
              <a:rPr lang="en-US" altLang="ko-KR" dirty="0"/>
              <a:t>(</a:t>
            </a:r>
            <a:r>
              <a:rPr lang="ko-KR" altLang="en-US" dirty="0"/>
              <a:t>아이디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id="{DBCBCE58-4645-1E4B-E9EA-0AD848D07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58" y="2898629"/>
            <a:ext cx="360000" cy="3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18664B-EC7F-D605-36D3-FB81B2CB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58" y="3083434"/>
            <a:ext cx="5753903" cy="2314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0F8883-51CB-40AA-E308-3B5CBE99A9A5}"/>
              </a:ext>
            </a:extLst>
          </p:cNvPr>
          <p:cNvSpPr txBox="1"/>
          <p:nvPr/>
        </p:nvSpPr>
        <p:spPr>
          <a:xfrm>
            <a:off x="6780076" y="4185804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 페이지</a:t>
            </a:r>
            <a:r>
              <a:rPr lang="en-US" altLang="ko-KR" dirty="0"/>
              <a:t>(</a:t>
            </a:r>
            <a:r>
              <a:rPr lang="ko-KR" altLang="en-US" dirty="0"/>
              <a:t>회원권 등록</a:t>
            </a:r>
            <a:r>
              <a:rPr lang="en-US" altLang="ko-KR" dirty="0"/>
              <a:t>)</a:t>
            </a:r>
            <a:r>
              <a:rPr lang="ko-KR" altLang="en-US" dirty="0"/>
              <a:t>으로 넘어가기 전 </a:t>
            </a:r>
            <a:r>
              <a:rPr lang="en-US" altLang="ko-KR" dirty="0"/>
              <a:t>User </a:t>
            </a:r>
            <a:r>
              <a:rPr lang="ko-KR" altLang="en-US" dirty="0"/>
              <a:t>객체를 미리 </a:t>
            </a:r>
            <a:r>
              <a:rPr lang="en-US" altLang="ko-KR" dirty="0"/>
              <a:t>static</a:t>
            </a:r>
            <a:r>
              <a:rPr lang="ko-KR" altLang="en-US" dirty="0"/>
              <a:t>필드로 저장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다음 페이지로 정보 넘겨주기 위한 메서드</a:t>
            </a:r>
          </a:p>
        </p:txBody>
      </p:sp>
      <p:pic>
        <p:nvPicPr>
          <p:cNvPr id="24" name="그래픽 23" descr="배지 윤곽선">
            <a:extLst>
              <a:ext uri="{FF2B5EF4-FFF2-40B4-BE49-F238E27FC236}">
                <a16:creationId xmlns:a16="http://schemas.microsoft.com/office/drawing/2014/main" id="{B23A67CF-3FEA-5734-50BE-DB1D56A38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2329" y="4187332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:a16="http://schemas.microsoft.com/office/drawing/2014/main" id="{8BB66E63-AD60-984B-41A2-FEF6FA954B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58" y="5513003"/>
            <a:ext cx="360000" cy="360000"/>
          </a:xfrm>
          <a:prstGeom prst="rect">
            <a:avLst/>
          </a:prstGeom>
        </p:spPr>
      </p:pic>
      <p:pic>
        <p:nvPicPr>
          <p:cNvPr id="32" name="그래픽 31" descr="배지 3 윤곽선">
            <a:extLst>
              <a:ext uri="{FF2B5EF4-FFF2-40B4-BE49-F238E27FC236}">
                <a16:creationId xmlns:a16="http://schemas.microsoft.com/office/drawing/2014/main" id="{D671487E-F4BF-046C-A485-C26B130CE9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2329" y="4733162"/>
            <a:ext cx="360000" cy="3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6F0B7EB-5EAF-B021-B63F-294C172BC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56" y="5750917"/>
            <a:ext cx="11593287" cy="9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7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회원권 등록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MembershipController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20336" y="79844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3832" y="82910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2084" y="82926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255959" y="154065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현재 구현중</a:t>
            </a:r>
          </a:p>
        </p:txBody>
      </p:sp>
    </p:spTree>
    <p:extLst>
      <p:ext uri="{BB962C8B-B14F-4D97-AF65-F5344CB8AC3E}">
        <p14:creationId xmlns:p14="http://schemas.microsoft.com/office/powerpoint/2010/main" val="71516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0237" y="1595561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22478E2-6091-6ABF-F269-FCCC541B1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9406" y="1990256"/>
            <a:ext cx="3667801" cy="3160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540237" y="1495103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E1E7C0-8A5D-02DD-4AD5-B2817AD6BD42}"/>
              </a:ext>
            </a:extLst>
          </p:cNvPr>
          <p:cNvCxnSpPr/>
          <p:nvPr/>
        </p:nvCxnSpPr>
        <p:spPr>
          <a:xfrm>
            <a:off x="8706290" y="2312876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4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357020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70323-8BCA-86D6-89D5-8C13A1DEF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721" y="2032636"/>
            <a:ext cx="4267499" cy="3694805"/>
          </a:xfrm>
          <a:prstGeom prst="rect">
            <a:avLst/>
          </a:prstGeom>
        </p:spPr>
      </p:pic>
      <p:pic>
        <p:nvPicPr>
          <p:cNvPr id="13" name="그래픽 12" descr="배지 1 윤곽선">
            <a:extLst>
              <a:ext uri="{FF2B5EF4-FFF2-40B4-BE49-F238E27FC236}">
                <a16:creationId xmlns:a16="http://schemas.microsoft.com/office/drawing/2014/main" id="{CA6FB2FE-75A0-59D5-F0B6-9D39CE300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127" y="1650499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08E9B726-2EBF-A30D-0CCE-29E85E585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492" y="1973839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35812" y="1592796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회원의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195900" y="2780928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565282" y="192559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상태를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비활성화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60F67F-EC2A-A609-BE67-4AA61209A5F0}"/>
              </a:ext>
            </a:extLst>
          </p:cNvPr>
          <p:cNvCxnSpPr>
            <a:cxnSpLocks/>
          </p:cNvCxnSpPr>
          <p:nvPr/>
        </p:nvCxnSpPr>
        <p:spPr>
          <a:xfrm>
            <a:off x="5339916" y="3933056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CE0CAE1-BEBB-B357-092E-23083637B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6758" y="2559488"/>
            <a:ext cx="4393539" cy="242686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BE1E7C0-8A5D-02DD-4AD5-B2817AD6BD42}"/>
              </a:ext>
            </a:extLst>
          </p:cNvPr>
          <p:cNvCxnSpPr>
            <a:cxnSpLocks/>
          </p:cNvCxnSpPr>
          <p:nvPr/>
        </p:nvCxnSpPr>
        <p:spPr>
          <a:xfrm>
            <a:off x="8076220" y="2731364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89B4E9-338C-7989-BA3E-5044183CBB07}"/>
              </a:ext>
            </a:extLst>
          </p:cNvPr>
          <p:cNvSpPr txBox="1"/>
          <p:nvPr/>
        </p:nvSpPr>
        <p:spPr>
          <a:xfrm>
            <a:off x="371364" y="6041512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회원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	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statusUserNum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41299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63" y="1300601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29163" y="43092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148091" y="839844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339831" y="154532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053477" y="835987"/>
            <a:ext cx="37517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의 현재 행 수 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300" y="908708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3478" y="889838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316191" y="238801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758EFCD5-92B4-ED76-476C-303386922D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7515" y="1324059"/>
            <a:ext cx="3794120" cy="310981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237947E-351D-0B36-17CB-EF7248738D2E}"/>
              </a:ext>
            </a:extLst>
          </p:cNvPr>
          <p:cNvCxnSpPr/>
          <p:nvPr/>
        </p:nvCxnSpPr>
        <p:spPr>
          <a:xfrm>
            <a:off x="8556551" y="163193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E7BE9C4-90D4-E397-E535-2773000C9C8A}"/>
              </a:ext>
            </a:extLst>
          </p:cNvPr>
          <p:cNvSpPr txBox="1"/>
          <p:nvPr/>
        </p:nvSpPr>
        <p:spPr>
          <a:xfrm>
            <a:off x="1200778" y="465373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904014-B7DE-7A78-41E9-3A932DAD2845}"/>
              </a:ext>
            </a:extLst>
          </p:cNvPr>
          <p:cNvSpPr txBox="1"/>
          <p:nvPr/>
        </p:nvSpPr>
        <p:spPr>
          <a:xfrm>
            <a:off x="1647046" y="4729582"/>
            <a:ext cx="12816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24AC086-D7F9-31B3-BB7C-8C0940C31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9496" y="4896155"/>
            <a:ext cx="2750460" cy="18153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220294-295E-544F-E8B4-21E93C0D11C7}"/>
              </a:ext>
            </a:extLst>
          </p:cNvPr>
          <p:cNvSpPr txBox="1"/>
          <p:nvPr/>
        </p:nvSpPr>
        <p:spPr>
          <a:xfrm>
            <a:off x="6340401" y="4359552"/>
            <a:ext cx="154711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다이어그램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37E89BD-DCF9-48CD-C9A3-3DCD51A1F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028" y="4741742"/>
            <a:ext cx="190526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00.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804007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코드 요약 및 정리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8" y="4690301"/>
            <a:ext cx="3975915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프로젝스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EB006-F807-FA87-DB6C-E8DA502DE020}"/>
              </a:ext>
            </a:extLst>
          </p:cNvPr>
          <p:cNvSpPr txBox="1"/>
          <p:nvPr/>
        </p:nvSpPr>
        <p:spPr>
          <a:xfrm>
            <a:off x="6296549" y="5511962"/>
            <a:ext cx="3255836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A5ABE18-E7D5-1E34-813B-52B7808C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75" y="2301526"/>
            <a:ext cx="3853427" cy="2339177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2874B9-8DC9-BD08-463A-A4D8B5747029}"/>
              </a:ext>
            </a:extLst>
          </p:cNvPr>
          <p:cNvSpPr txBox="1"/>
          <p:nvPr/>
        </p:nvSpPr>
        <p:spPr>
          <a:xfrm>
            <a:off x="4052878" y="1773998"/>
            <a:ext cx="34173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락커의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통계를 알려주는 지표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8CA8825-87E9-FDB0-4FF3-CC5C1FA7ED86}"/>
              </a:ext>
            </a:extLst>
          </p:cNvPr>
          <p:cNvCxnSpPr/>
          <p:nvPr/>
        </p:nvCxnSpPr>
        <p:spPr>
          <a:xfrm>
            <a:off x="5565546" y="2535842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91C1CE-2651-13FD-D79C-3FF21E29F6AC}"/>
              </a:ext>
            </a:extLst>
          </p:cNvPr>
          <p:cNvSpPr txBox="1"/>
          <p:nvPr/>
        </p:nvSpPr>
        <p:spPr>
          <a:xfrm>
            <a:off x="8033453" y="1884463"/>
            <a:ext cx="35511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Locker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개수 조회</a:t>
            </a:r>
          </a:p>
        </p:txBody>
      </p:sp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C8A11D4B-AD39-8684-1B01-8E76D3C48E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6026" y="1877769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D74B98CB-295C-CFB0-9F3D-A75D08E06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3453" y="1938314"/>
            <a:ext cx="360000" cy="3600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6CE8059-11E9-6B45-3A18-26BA1E58A404}"/>
              </a:ext>
            </a:extLst>
          </p:cNvPr>
          <p:cNvCxnSpPr>
            <a:cxnSpLocks/>
          </p:cNvCxnSpPr>
          <p:nvPr/>
        </p:nvCxnSpPr>
        <p:spPr>
          <a:xfrm>
            <a:off x="5541906" y="3378536"/>
            <a:ext cx="1872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5D852E2-F711-17E4-0FB9-1B45E9DF5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9210" y="2417243"/>
            <a:ext cx="4373624" cy="230797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20B3B3-C591-B818-1507-8CF7953BD7B9}"/>
              </a:ext>
            </a:extLst>
          </p:cNvPr>
          <p:cNvCxnSpPr>
            <a:cxnSpLocks/>
          </p:cNvCxnSpPr>
          <p:nvPr/>
        </p:nvCxnSpPr>
        <p:spPr>
          <a:xfrm>
            <a:off x="7923508" y="2600908"/>
            <a:ext cx="1340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41B60C-9B64-0993-0470-D961C5381F3C}"/>
              </a:ext>
            </a:extLst>
          </p:cNvPr>
          <p:cNvSpPr txBox="1"/>
          <p:nvPr/>
        </p:nvSpPr>
        <p:spPr>
          <a:xfrm>
            <a:off x="425370" y="5699434"/>
            <a:ext cx="1134126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(true)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활성화 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락커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수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                		         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statusActivatedNum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(false) -&gt;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회원 수</a:t>
            </a:r>
          </a:p>
        </p:txBody>
      </p:sp>
    </p:spTree>
    <p:extLst>
      <p:ext uri="{BB962C8B-B14F-4D97-AF65-F5344CB8AC3E}">
        <p14:creationId xmlns:p14="http://schemas.microsoft.com/office/powerpoint/2010/main" val="17292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214610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HomeController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90" y="2518964"/>
            <a:ext cx="360000" cy="36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496" y="3149484"/>
            <a:ext cx="360000" cy="36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360" y="3509484"/>
            <a:ext cx="360000" cy="36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237947E-351D-0B36-17CB-EF7248738D2E}"/>
              </a:ext>
            </a:extLst>
          </p:cNvPr>
          <p:cNvCxnSpPr/>
          <p:nvPr/>
        </p:nvCxnSpPr>
        <p:spPr>
          <a:xfrm>
            <a:off x="10344472" y="1522373"/>
            <a:ext cx="828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3F401CA-082E-1848-CF20-242030458D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8475" y="1773145"/>
            <a:ext cx="5112132" cy="4965499"/>
          </a:xfrm>
          <a:prstGeom prst="rect">
            <a:avLst/>
          </a:prstGeom>
        </p:spPr>
      </p:pic>
      <p:pic>
        <p:nvPicPr>
          <p:cNvPr id="26" name="그래픽 25" descr="배지 3 윤곽선">
            <a:extLst>
              <a:ext uri="{FF2B5EF4-FFF2-40B4-BE49-F238E27FC236}">
                <a16:creationId xmlns:a16="http://schemas.microsoft.com/office/drawing/2014/main" id="{4B250667-59D3-5A3C-A4C1-8434029233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8849" y="1365206"/>
            <a:ext cx="360000" cy="360000"/>
          </a:xfrm>
          <a:prstGeom prst="rect">
            <a:avLst/>
          </a:prstGeom>
        </p:spPr>
      </p:pic>
      <p:pic>
        <p:nvPicPr>
          <p:cNvPr id="27" name="그래픽 26" descr="배지 3 윤곽선">
            <a:extLst>
              <a:ext uri="{FF2B5EF4-FFF2-40B4-BE49-F238E27FC236}">
                <a16:creationId xmlns:a16="http://schemas.microsoft.com/office/drawing/2014/main" id="{CA6BB50E-CD1F-3042-23E9-1D69572288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0607" y="1413145"/>
            <a:ext cx="360000" cy="360000"/>
          </a:xfrm>
          <a:prstGeom prst="rect">
            <a:avLst/>
          </a:prstGeom>
        </p:spPr>
      </p:pic>
      <p:pic>
        <p:nvPicPr>
          <p:cNvPr id="31" name="그래픽 30" descr="배지 3 윤곽선">
            <a:extLst>
              <a:ext uri="{FF2B5EF4-FFF2-40B4-BE49-F238E27FC236}">
                <a16:creationId xmlns:a16="http://schemas.microsoft.com/office/drawing/2014/main" id="{279C6064-5CF2-DF9C-14BA-E0C16112B1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7627" y="3471914"/>
            <a:ext cx="360000" cy="36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757670-0C21-EA69-F0A4-0B3F05C5133B}"/>
              </a:ext>
            </a:extLst>
          </p:cNvPr>
          <p:cNvSpPr txBox="1"/>
          <p:nvPr/>
        </p:nvSpPr>
        <p:spPr>
          <a:xfrm>
            <a:off x="9147627" y="1773145"/>
            <a:ext cx="2637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파이차트 </a:t>
            </a:r>
            <a:r>
              <a:rPr lang="en-US" altLang="ko-KR" dirty="0"/>
              <a:t>(</a:t>
            </a:r>
            <a:r>
              <a:rPr lang="ko-KR" altLang="en-US" dirty="0" err="1"/>
              <a:t>성별비</a:t>
            </a:r>
            <a:r>
              <a:rPr lang="en-US" altLang="ko-KR" dirty="0"/>
              <a:t>) -&gt; </a:t>
            </a:r>
            <a:r>
              <a:rPr lang="ko-KR" altLang="en-US" dirty="0"/>
              <a:t>똑같은 로직으로 </a:t>
            </a:r>
            <a:r>
              <a:rPr lang="ko-KR" altLang="en-US" dirty="0" err="1"/>
              <a:t>락커</a:t>
            </a:r>
            <a:r>
              <a:rPr lang="ko-KR" altLang="en-US" dirty="0"/>
              <a:t> 현황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마우스 이동시 </a:t>
            </a:r>
            <a:r>
              <a:rPr lang="en-US" altLang="ko-KR" dirty="0"/>
              <a:t>% </a:t>
            </a:r>
            <a:r>
              <a:rPr lang="ko-KR" altLang="en-US" dirty="0"/>
              <a:t>띄우기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ED7015D-DA35-9B95-6236-4A6063B3CC9F}"/>
              </a:ext>
            </a:extLst>
          </p:cNvPr>
          <p:cNvCxnSpPr/>
          <p:nvPr/>
        </p:nvCxnSpPr>
        <p:spPr>
          <a:xfrm>
            <a:off x="10347840" y="3250473"/>
            <a:ext cx="0" cy="54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D3307F02-C984-0BA0-1F0E-7AD5465C87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8112" y="3864858"/>
            <a:ext cx="3176034" cy="28034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CDD825-5672-509F-C7B0-4C6D1E9722CC}"/>
              </a:ext>
            </a:extLst>
          </p:cNvPr>
          <p:cNvSpPr txBox="1"/>
          <p:nvPr/>
        </p:nvSpPr>
        <p:spPr>
          <a:xfrm>
            <a:off x="276681" y="5066689"/>
            <a:ext cx="3341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dirty="0"/>
              <a:t>새로운 창을 띄어서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투명하게 </a:t>
            </a:r>
            <a:r>
              <a:rPr lang="en-US" altLang="ko-KR" dirty="0"/>
              <a:t>Stage, Scene,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AnchorPanel</a:t>
            </a:r>
            <a:r>
              <a:rPr lang="ko-KR" altLang="en-US" dirty="0"/>
              <a:t>을 설정해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마우스 위치에 생성되게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설정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129496" y="54092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5A9A6-A630-A0B4-B866-9F9D3C95F149}"/>
              </a:ext>
            </a:extLst>
          </p:cNvPr>
          <p:cNvSpPr txBox="1"/>
          <p:nvPr/>
        </p:nvSpPr>
        <p:spPr>
          <a:xfrm>
            <a:off x="4041274" y="1305262"/>
            <a:ext cx="446699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pieChart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생성 및 마우스 온 로직 구현</a:t>
            </a:r>
          </a:p>
        </p:txBody>
      </p:sp>
    </p:spTree>
    <p:extLst>
      <p:ext uri="{BB962C8B-B14F-4D97-AF65-F5344CB8AC3E}">
        <p14:creationId xmlns:p14="http://schemas.microsoft.com/office/powerpoint/2010/main" val="173065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CDD825-5672-509F-C7B0-4C6D1E9722CC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UserChild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dao.userManage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CDEE1E3-E4FC-451A-50A7-497132614AC7}"/>
              </a:ext>
            </a:extLst>
          </p:cNvPr>
          <p:cNvCxnSpPr>
            <a:cxnSpLocks/>
          </p:cNvCxnSpPr>
          <p:nvPr/>
        </p:nvCxnSpPr>
        <p:spPr>
          <a:xfrm flipH="1">
            <a:off x="3361752" y="4951020"/>
            <a:ext cx="668979" cy="23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54DF42-39F4-9D9A-9EBF-C31A80FEED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pic>
        <p:nvPicPr>
          <p:cNvPr id="25" name="그래픽 24" descr="배지 1 윤곽선">
            <a:extLst>
              <a:ext uri="{FF2B5EF4-FFF2-40B4-BE49-F238E27FC236}">
                <a16:creationId xmlns:a16="http://schemas.microsoft.com/office/drawing/2014/main" id="{31BFFA21-B6E8-8A6A-CDEE-8BE8E9F09A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8510" y="804548"/>
            <a:ext cx="360000" cy="3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35CE72-C2C9-DA2C-BB22-6C4AEF20FEB3}"/>
              </a:ext>
            </a:extLst>
          </p:cNvPr>
          <p:cNvSpPr txBox="1"/>
          <p:nvPr/>
        </p:nvSpPr>
        <p:spPr>
          <a:xfrm>
            <a:off x="8648510" y="717736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09D3F6-E039-66AD-26A3-CE22DE831A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32863" y="4683570"/>
            <a:ext cx="2996010" cy="15672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12243C-F962-6B42-8BF9-7BEA1306993A}"/>
              </a:ext>
            </a:extLst>
          </p:cNvPr>
          <p:cNvSpPr txBox="1"/>
          <p:nvPr/>
        </p:nvSpPr>
        <p:spPr>
          <a:xfrm>
            <a:off x="8689002" y="6262018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95EB9C3-2521-6F02-5FE4-AF2073AD69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2672" y="1193955"/>
            <a:ext cx="3918658" cy="16333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59855DB-03B5-5CAF-26D2-778B1B97A6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20481" y="1425205"/>
            <a:ext cx="3918657" cy="2423616"/>
          </a:xfrm>
          <a:prstGeom prst="rect">
            <a:avLst/>
          </a:prstGeom>
        </p:spPr>
      </p:pic>
      <p:pic>
        <p:nvPicPr>
          <p:cNvPr id="44" name="그래픽 43" descr="배지 1 윤곽선">
            <a:extLst>
              <a:ext uri="{FF2B5EF4-FFF2-40B4-BE49-F238E27FC236}">
                <a16:creationId xmlns:a16="http://schemas.microsoft.com/office/drawing/2014/main" id="{1E9309A5-FA7B-6A97-EA68-61913641120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8510" y="991271"/>
            <a:ext cx="360000" cy="36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E8C00A4-3B76-13E6-DCED-D32954959E2D}"/>
              </a:ext>
            </a:extLst>
          </p:cNvPr>
          <p:cNvSpPr txBox="1"/>
          <p:nvPr/>
        </p:nvSpPr>
        <p:spPr>
          <a:xfrm>
            <a:off x="8648510" y="904459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C6F081E-6EBC-F1FC-56F4-9D929F4CA43E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04EEA98-5122-10C6-6FB7-4EBB74545F7E}"/>
              </a:ext>
            </a:extLst>
          </p:cNvPr>
          <p:cNvCxnSpPr>
            <a:cxnSpLocks/>
          </p:cNvCxnSpPr>
          <p:nvPr/>
        </p:nvCxnSpPr>
        <p:spPr>
          <a:xfrm>
            <a:off x="1056380" y="5661248"/>
            <a:ext cx="1331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49206CB-9AD8-6E30-520B-6077872A3D68}"/>
              </a:ext>
            </a:extLst>
          </p:cNvPr>
          <p:cNvCxnSpPr/>
          <p:nvPr/>
        </p:nvCxnSpPr>
        <p:spPr>
          <a:xfrm>
            <a:off x="2027548" y="5661248"/>
            <a:ext cx="1334204" cy="88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4EB75-BC85-2E04-8331-3BAF80CF9B36}"/>
              </a:ext>
            </a:extLst>
          </p:cNvPr>
          <p:cNvSpPr txBox="1"/>
          <p:nvPr/>
        </p:nvSpPr>
        <p:spPr>
          <a:xfrm>
            <a:off x="2268075" y="645333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158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FDA6B780-A189-D9D3-C302-3F655CF3D1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1388" y="1658826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F219E3-CC52-3DE6-E05F-1C6D42D53D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9774" y="3871359"/>
            <a:ext cx="4756518" cy="239065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0A12EE-95C4-777B-9CAA-B85AB3846F1A}"/>
              </a:ext>
            </a:extLst>
          </p:cNvPr>
          <p:cNvCxnSpPr/>
          <p:nvPr/>
        </p:nvCxnSpPr>
        <p:spPr>
          <a:xfrm>
            <a:off x="5015880" y="4257092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2F2B98E7-6C42-2A54-E67B-58CFC22F16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05123" y="2118020"/>
            <a:ext cx="4009895" cy="2792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4E3AEB-0B07-6FD1-0B22-039FFB79FEC3}"/>
              </a:ext>
            </a:extLst>
          </p:cNvPr>
          <p:cNvSpPr txBox="1"/>
          <p:nvPr/>
        </p:nvSpPr>
        <p:spPr>
          <a:xfrm>
            <a:off x="8040216" y="1572267"/>
            <a:ext cx="4059300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에서 모든 데이터 가져와서 추가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FE2D0C-A7D9-FE88-CC0D-BAFFDCF08072}"/>
              </a:ext>
            </a:extLst>
          </p:cNvPr>
          <p:cNvCxnSpPr>
            <a:cxnSpLocks/>
          </p:cNvCxnSpPr>
          <p:nvPr/>
        </p:nvCxnSpPr>
        <p:spPr>
          <a:xfrm>
            <a:off x="7968208" y="2341542"/>
            <a:ext cx="1116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16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768" y="16648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4187768" y="16017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30731" y="20379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1836" y="3154186"/>
            <a:ext cx="360000" cy="3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C942F3-E0D6-4EFC-4DEA-9A49758952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7808" y="4095085"/>
            <a:ext cx="3918657" cy="2423616"/>
          </a:xfrm>
          <a:prstGeom prst="rect">
            <a:avLst/>
          </a:prstGeom>
        </p:spPr>
      </p:pic>
      <p:pic>
        <p:nvPicPr>
          <p:cNvPr id="24" name="그래픽 23" descr="배지 1 윤곽선">
            <a:extLst>
              <a:ext uri="{FF2B5EF4-FFF2-40B4-BE49-F238E27FC236}">
                <a16:creationId xmlns:a16="http://schemas.microsoft.com/office/drawing/2014/main" id="{F15FA0AA-AAE5-8C8F-5E04-0F12DA7597B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35837" y="366115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21F629-3261-ADFA-5D4B-AB1B7D94DBE6}"/>
              </a:ext>
            </a:extLst>
          </p:cNvPr>
          <p:cNvSpPr txBox="1"/>
          <p:nvPr/>
        </p:nvSpPr>
        <p:spPr>
          <a:xfrm>
            <a:off x="4795837" y="3574339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더블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User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페이지 오픈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218DF25-917F-5E11-B82E-42309D7020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23542" y="1516213"/>
            <a:ext cx="3533794" cy="323145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B93BCA-EE37-9D56-0C8A-D4FDF0AEDB2E}"/>
              </a:ext>
            </a:extLst>
          </p:cNvPr>
          <p:cNvCxnSpPr>
            <a:stCxn id="22" idx="3"/>
          </p:cNvCxnSpPr>
          <p:nvPr/>
        </p:nvCxnSpPr>
        <p:spPr>
          <a:xfrm flipV="1">
            <a:off x="8286465" y="3897052"/>
            <a:ext cx="905879" cy="140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래픽 32" descr="배지 1 윤곽선">
            <a:extLst>
              <a:ext uri="{FF2B5EF4-FFF2-40B4-BE49-F238E27FC236}">
                <a16:creationId xmlns:a16="http://schemas.microsoft.com/office/drawing/2014/main" id="{C1AC3B6F-A326-1F6D-3E54-013EBBE52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1849" y="1101281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6A69B6-C20D-7A2E-CF84-BB23B8B5B725}"/>
              </a:ext>
            </a:extLst>
          </p:cNvPr>
          <p:cNvSpPr txBox="1"/>
          <p:nvPr/>
        </p:nvSpPr>
        <p:spPr>
          <a:xfrm>
            <a:off x="8911849" y="1038231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페이지</a:t>
            </a:r>
          </a:p>
        </p:txBody>
      </p:sp>
    </p:spTree>
    <p:extLst>
      <p:ext uri="{BB962C8B-B14F-4D97-AF65-F5344CB8AC3E}">
        <p14:creationId xmlns:p14="http://schemas.microsoft.com/office/powerpoint/2010/main" val="253150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4808" y="16104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7771" y="19835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91836" y="2863293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30022" y="2198250"/>
            <a:ext cx="360000" cy="3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DA70B6-1A99-8DDF-66F1-42AE754B0A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04906" y="3567971"/>
            <a:ext cx="3913223" cy="3185665"/>
          </a:xfrm>
          <a:prstGeom prst="rect">
            <a:avLst/>
          </a:prstGeom>
        </p:spPr>
      </p:pic>
      <p:pic>
        <p:nvPicPr>
          <p:cNvPr id="26" name="그래픽 25" descr="배지 윤곽선">
            <a:extLst>
              <a:ext uri="{FF2B5EF4-FFF2-40B4-BE49-F238E27FC236}">
                <a16:creationId xmlns:a16="http://schemas.microsoft.com/office/drawing/2014/main" id="{0C522429-57B0-FB59-DC6D-64FCAC8E523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24906" y="3236993"/>
            <a:ext cx="360000" cy="3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C3ABD7-EB10-20E9-9B56-D91EC88889D1}"/>
              </a:ext>
            </a:extLst>
          </p:cNvPr>
          <p:cNvSpPr txBox="1"/>
          <p:nvPr/>
        </p:nvSpPr>
        <p:spPr>
          <a:xfrm>
            <a:off x="4483720" y="3173629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전체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비활성 메뉴 클릭 시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53C2487-E94A-DF72-BBA1-AAE9D5EB9C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68889" y="1475677"/>
            <a:ext cx="2686425" cy="1114581"/>
          </a:xfrm>
          <a:prstGeom prst="rect">
            <a:avLst/>
          </a:prstGeom>
        </p:spPr>
      </p:pic>
      <p:pic>
        <p:nvPicPr>
          <p:cNvPr id="31" name="그래픽 30" descr="배지 윤곽선">
            <a:extLst>
              <a:ext uri="{FF2B5EF4-FFF2-40B4-BE49-F238E27FC236}">
                <a16:creationId xmlns:a16="http://schemas.microsoft.com/office/drawing/2014/main" id="{4817CC44-A882-ADE5-EDF6-EC8A05E875C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16550" y="117232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182933D-291C-0737-C292-1C969655B1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94868" y="2823632"/>
            <a:ext cx="3540395" cy="12107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F5B3B3B-3A3D-A2F2-AFAF-E952E5644C3C}"/>
              </a:ext>
            </a:extLst>
          </p:cNvPr>
          <p:cNvSpPr txBox="1"/>
          <p:nvPr/>
        </p:nvSpPr>
        <p:spPr>
          <a:xfrm>
            <a:off x="8976320" y="1025192"/>
            <a:ext cx="380852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활성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조회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메뉴 클릭 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C2D305-24F9-25B6-C637-D7F104340417}"/>
              </a:ext>
            </a:extLst>
          </p:cNvPr>
          <p:cNvSpPr txBox="1"/>
          <p:nvPr/>
        </p:nvSpPr>
        <p:spPr>
          <a:xfrm>
            <a:off x="8581230" y="4274278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 </a:t>
            </a:r>
            <a:r>
              <a:rPr lang="ko-KR" altLang="en-US" dirty="0"/>
              <a:t>정보가 활성화 상태인 회원 정보만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여기서 더블 클릭 하더라도 유저 페이지로 조회 가능</a:t>
            </a:r>
          </a:p>
        </p:txBody>
      </p:sp>
    </p:spTree>
    <p:extLst>
      <p:ext uri="{BB962C8B-B14F-4D97-AF65-F5344CB8AC3E}">
        <p14:creationId xmlns:p14="http://schemas.microsoft.com/office/powerpoint/2010/main" val="221019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UserManagementController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B9734CD8-58F5-5B0A-85C6-4BD88A8816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4808" y="1610404"/>
            <a:ext cx="360000" cy="36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회원관리 페이지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C4A8A1-3989-CA1F-58AF-EF71D59C4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7771" y="1983556"/>
            <a:ext cx="4881118" cy="4509432"/>
          </a:xfrm>
          <a:prstGeom prst="rect">
            <a:avLst/>
          </a:prstGeom>
        </p:spPr>
      </p:pic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2B3D945D-DAEB-2BF2-5E52-3BA051ACAF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91836" y="2863293"/>
            <a:ext cx="360000" cy="360000"/>
          </a:xfrm>
          <a:prstGeom prst="rect">
            <a:avLst/>
          </a:prstGeom>
        </p:spPr>
      </p:pic>
      <p:pic>
        <p:nvPicPr>
          <p:cNvPr id="14" name="그래픽 13" descr="배지 윤곽선">
            <a:extLst>
              <a:ext uri="{FF2B5EF4-FFF2-40B4-BE49-F238E27FC236}">
                <a16:creationId xmlns:a16="http://schemas.microsoft.com/office/drawing/2014/main" id="{D2993E86-B6D9-DC24-AF83-782A3781F15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30022" y="2198250"/>
            <a:ext cx="360000" cy="36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C2D305-24F9-25B6-C637-D7F104340417}"/>
              </a:ext>
            </a:extLst>
          </p:cNvPr>
          <p:cNvSpPr txBox="1"/>
          <p:nvPr/>
        </p:nvSpPr>
        <p:spPr>
          <a:xfrm>
            <a:off x="8383958" y="3149180"/>
            <a:ext cx="3551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User</a:t>
            </a:r>
            <a:r>
              <a:rPr lang="ko-KR" altLang="en-US" dirty="0"/>
              <a:t>의 필드 규칙이 맞는 객체만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javafx.collections.Transformation.FilteredList</a:t>
            </a:r>
            <a:r>
              <a:rPr lang="en-US" altLang="ko-KR" dirty="0"/>
              <a:t> </a:t>
            </a:r>
            <a:r>
              <a:rPr lang="ko-KR" altLang="en-US" dirty="0"/>
              <a:t>패키지를 통해 테이블 뷰를 필터링</a:t>
            </a:r>
          </a:p>
        </p:txBody>
      </p:sp>
      <p:pic>
        <p:nvPicPr>
          <p:cNvPr id="18" name="그래픽 17" descr="배지 3 윤곽선">
            <a:extLst>
              <a:ext uri="{FF2B5EF4-FFF2-40B4-BE49-F238E27FC236}">
                <a16:creationId xmlns:a16="http://schemas.microsoft.com/office/drawing/2014/main" id="{9C93AA62-ED37-9A33-7F94-C7800A13B7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59768" y="2440791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id="{BC26D3B6-FBF1-D4DE-AA71-C1DB3E85892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71266" y="983348"/>
            <a:ext cx="360000" cy="36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6C396B-1F00-BDA8-C2FC-05CBD37DB5A9}"/>
              </a:ext>
            </a:extLst>
          </p:cNvPr>
          <p:cNvSpPr txBox="1"/>
          <p:nvPr/>
        </p:nvSpPr>
        <p:spPr>
          <a:xfrm>
            <a:off x="8631266" y="946237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7CD71-CE34-9C36-B621-A62E682BDA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62516" y="3875576"/>
            <a:ext cx="3993859" cy="2870139"/>
          </a:xfrm>
          <a:prstGeom prst="rect">
            <a:avLst/>
          </a:prstGeom>
        </p:spPr>
      </p:pic>
      <p:pic>
        <p:nvPicPr>
          <p:cNvPr id="29" name="그래픽 28" descr="배지 3 윤곽선">
            <a:extLst>
              <a:ext uri="{FF2B5EF4-FFF2-40B4-BE49-F238E27FC236}">
                <a16:creationId xmlns:a16="http://schemas.microsoft.com/office/drawing/2014/main" id="{5E6B5F2F-B238-E589-65F1-9DB5B2C3CC7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17562" y="3479863"/>
            <a:ext cx="360000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8E9432-0F6D-5478-9663-C4FB01B4C913}"/>
              </a:ext>
            </a:extLst>
          </p:cNvPr>
          <p:cNvSpPr txBox="1"/>
          <p:nvPr/>
        </p:nvSpPr>
        <p:spPr>
          <a:xfrm>
            <a:off x="5077562" y="34427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7DB773D-CF7D-F62A-22A3-1F17C6D4A5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4561" y="1436750"/>
            <a:ext cx="4288532" cy="13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64252" y="3032936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3EC29C-A31F-9936-12F5-F4CA8BDA59E4}"/>
              </a:ext>
            </a:extLst>
          </p:cNvPr>
          <p:cNvSpPr txBox="1"/>
          <p:nvPr/>
        </p:nvSpPr>
        <p:spPr>
          <a:xfrm>
            <a:off x="276680" y="5066689"/>
            <a:ext cx="3551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UserAtten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dao.userAtten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en-US" altLang="ko-KR" dirty="0" err="1"/>
              <a:t>UserDB</a:t>
            </a:r>
            <a:r>
              <a:rPr lang="en-US" altLang="ko-KR" dirty="0"/>
              <a:t> </a:t>
            </a:r>
            <a:r>
              <a:rPr lang="ko-KR" altLang="en-US" dirty="0"/>
              <a:t>정보를 추가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setCellFactory</a:t>
            </a:r>
            <a:r>
              <a:rPr lang="ko-KR" altLang="en-US" dirty="0"/>
              <a:t>로 체크박스 표시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58B592-CE53-0822-23ED-EE9EF31CAC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16557" y="4699714"/>
            <a:ext cx="3020613" cy="163909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0DCEB9-5543-9666-6581-69112FE9D6F9}"/>
              </a:ext>
            </a:extLst>
          </p:cNvPr>
          <p:cNvSpPr txBox="1"/>
          <p:nvPr/>
        </p:nvSpPr>
        <p:spPr>
          <a:xfrm>
            <a:off x="8652284" y="6300116"/>
            <a:ext cx="368373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박스 업데이트 처리 팩토리 설정</a:t>
            </a:r>
          </a:p>
        </p:txBody>
      </p:sp>
      <p:pic>
        <p:nvPicPr>
          <p:cNvPr id="39" name="그래픽 38" descr="배지 1 윤곽선">
            <a:extLst>
              <a:ext uri="{FF2B5EF4-FFF2-40B4-BE49-F238E27FC236}">
                <a16:creationId xmlns:a16="http://schemas.microsoft.com/office/drawing/2014/main" id="{5B56BEBA-463A-8F15-CD08-974287398C6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88510" y="804548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ED7BF2-D9A7-2B42-95AA-EEF30EF02DCB}"/>
              </a:ext>
            </a:extLst>
          </p:cNvPr>
          <p:cNvSpPr txBox="1"/>
          <p:nvPr/>
        </p:nvSpPr>
        <p:spPr>
          <a:xfrm>
            <a:off x="8648510" y="717736"/>
            <a:ext cx="338036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한번 </a:t>
            </a:r>
            <a:r>
              <a:rPr lang="ko-KR" altLang="en-US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클릭시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체크박스 상태 변경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6F04970-4C32-C419-2602-D429705420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88510" y="1200591"/>
            <a:ext cx="3593693" cy="1652345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5CF9E0-ABF4-9D43-342A-D0AE96B1FA21}"/>
              </a:ext>
            </a:extLst>
          </p:cNvPr>
          <p:cNvCxnSpPr/>
          <p:nvPr/>
        </p:nvCxnSpPr>
        <p:spPr>
          <a:xfrm>
            <a:off x="4734600" y="4149080"/>
            <a:ext cx="74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CAB0B0-CEEA-258D-031F-B78A20914F22}"/>
              </a:ext>
            </a:extLst>
          </p:cNvPr>
          <p:cNvCxnSpPr>
            <a:cxnSpLocks/>
          </p:cNvCxnSpPr>
          <p:nvPr/>
        </p:nvCxnSpPr>
        <p:spPr>
          <a:xfrm>
            <a:off x="667088" y="5661248"/>
            <a:ext cx="1396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11B3EBD-99F4-D1DB-D2D5-898FEFAEC841}"/>
              </a:ext>
            </a:extLst>
          </p:cNvPr>
          <p:cNvCxnSpPr/>
          <p:nvPr/>
        </p:nvCxnSpPr>
        <p:spPr>
          <a:xfrm flipH="1">
            <a:off x="3071664" y="4797152"/>
            <a:ext cx="684076" cy="46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86DEB97-B1B1-5615-B17D-BF6982A6C700}"/>
              </a:ext>
            </a:extLst>
          </p:cNvPr>
          <p:cNvCxnSpPr/>
          <p:nvPr/>
        </p:nvCxnSpPr>
        <p:spPr>
          <a:xfrm>
            <a:off x="1703512" y="5661248"/>
            <a:ext cx="1368152" cy="82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61B1888-CDA9-84F0-67DB-7DD8134C7926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49FF4A-D895-58D2-8501-F22F124460FA}"/>
              </a:ext>
            </a:extLst>
          </p:cNvPr>
          <p:cNvSpPr txBox="1"/>
          <p:nvPr/>
        </p:nvSpPr>
        <p:spPr>
          <a:xfrm>
            <a:off x="2333063" y="257107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CE735B-2EE1-CEF8-9ECB-DC9C6F323BA7}"/>
              </a:ext>
            </a:extLst>
          </p:cNvPr>
          <p:cNvSpPr txBox="1"/>
          <p:nvPr/>
        </p:nvSpPr>
        <p:spPr>
          <a:xfrm>
            <a:off x="2737814" y="2602110"/>
            <a:ext cx="114397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784CF8B-6394-813F-FA03-305D001BF7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33212" y="3101595"/>
            <a:ext cx="3934374" cy="82879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5264BCB-B138-F118-97E3-D889BBA85B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03891" y="2147048"/>
            <a:ext cx="1288224" cy="384534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F17A80-AC05-D0BA-89DE-5F02134C29D7}"/>
              </a:ext>
            </a:extLst>
          </p:cNvPr>
          <p:cNvSpPr txBox="1"/>
          <p:nvPr/>
        </p:nvSpPr>
        <p:spPr>
          <a:xfrm>
            <a:off x="7331690" y="161063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3F66F9-3764-95EC-818D-668D1DE08A78}"/>
              </a:ext>
            </a:extLst>
          </p:cNvPr>
          <p:cNvSpPr txBox="1"/>
          <p:nvPr/>
        </p:nvSpPr>
        <p:spPr>
          <a:xfrm>
            <a:off x="7802416" y="167139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56711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33" grpId="0"/>
      <p:bldP spid="37" grpId="0"/>
      <p:bldP spid="40" grpId="0"/>
      <p:bldP spid="51" grpId="0"/>
      <p:bldP spid="55" grpId="0"/>
      <p:bldP spid="56" grpId="0"/>
      <p:bldP spid="59" grpId="0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5BDBF5-3543-A7AF-2360-D33555F36A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91004" y="3717032"/>
            <a:ext cx="5257247" cy="2625905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8B384FDB-2087-7B20-AFBC-D9CD254CB8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56637" y="637270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2DBD6D-3C3F-D49D-8488-279E4F057DBF}"/>
              </a:ext>
            </a:extLst>
          </p:cNvPr>
          <p:cNvSpPr txBox="1"/>
          <p:nvPr/>
        </p:nvSpPr>
        <p:spPr>
          <a:xfrm>
            <a:off x="7557390" y="933207"/>
            <a:ext cx="477862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데이터 조인해서 가져오기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5E24AF-4098-8EF5-E9D5-B05AAAA51DC5}"/>
              </a:ext>
            </a:extLst>
          </p:cNvPr>
          <p:cNvCxnSpPr/>
          <p:nvPr/>
        </p:nvCxnSpPr>
        <p:spPr>
          <a:xfrm>
            <a:off x="4734600" y="4149080"/>
            <a:ext cx="713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4DE37E14-D43E-792A-9EA2-40DC57ADEC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3983" y="1419399"/>
            <a:ext cx="3415728" cy="33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8441" y="3027713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pic>
        <p:nvPicPr>
          <p:cNvPr id="24" name="그래픽 23" descr="배지 윤곽선">
            <a:extLst>
              <a:ext uri="{FF2B5EF4-FFF2-40B4-BE49-F238E27FC236}">
                <a16:creationId xmlns:a16="http://schemas.microsoft.com/office/drawing/2014/main" id="{F5FCCD26-59A4-263F-7671-539A117B4AE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5923" y="1090713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 또는 연락처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5E6F77-7A42-0D76-47A7-03F561389926}"/>
              </a:ext>
            </a:extLst>
          </p:cNvPr>
          <p:cNvCxnSpPr/>
          <p:nvPr/>
        </p:nvCxnSpPr>
        <p:spPr>
          <a:xfrm>
            <a:off x="8508268" y="3789040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C7639A2-2882-85C4-FA43-93485A3BE891}"/>
              </a:ext>
            </a:extLst>
          </p:cNvPr>
          <p:cNvCxnSpPr/>
          <p:nvPr/>
        </p:nvCxnSpPr>
        <p:spPr>
          <a:xfrm>
            <a:off x="8508268" y="483315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3789040"/>
            <a:ext cx="0" cy="104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출석날짜와 상관없이 </a:t>
            </a:r>
            <a:r>
              <a:rPr lang="ko-KR" altLang="en-US" dirty="0" err="1"/>
              <a:t>폰이랑</a:t>
            </a:r>
            <a:r>
              <a:rPr lang="en-US" altLang="ko-KR" dirty="0"/>
              <a:t>, </a:t>
            </a:r>
            <a:r>
              <a:rPr lang="ko-KR" altLang="en-US" dirty="0"/>
              <a:t>이름이 같으면 </a:t>
            </a:r>
            <a:r>
              <a:rPr lang="en-US" altLang="ko-KR" dirty="0" err="1"/>
              <a:t>tableView</a:t>
            </a:r>
            <a:r>
              <a:rPr lang="en-US" altLang="ko-KR" dirty="0"/>
              <a:t> </a:t>
            </a:r>
            <a:r>
              <a:rPr lang="ko-KR" altLang="en-US" dirty="0"/>
              <a:t>리셋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출석날짜와 상관있으면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879B5FF-BD56-F55A-41D2-F7F6C26EC265}"/>
              </a:ext>
            </a:extLst>
          </p:cNvPr>
          <p:cNvCxnSpPr>
            <a:cxnSpLocks/>
          </p:cNvCxnSpPr>
          <p:nvPr/>
        </p:nvCxnSpPr>
        <p:spPr>
          <a:xfrm>
            <a:off x="1847263" y="5920092"/>
            <a:ext cx="1224401" cy="56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E058FAF-4978-CCE5-5F60-22C83A15881F}"/>
              </a:ext>
            </a:extLst>
          </p:cNvPr>
          <p:cNvSpPr txBox="1"/>
          <p:nvPr/>
        </p:nvSpPr>
        <p:spPr>
          <a:xfrm>
            <a:off x="2333212" y="643756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페이지에서 설명</a:t>
            </a:r>
            <a:endParaRPr lang="en-US" altLang="ko-KR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8A77FB9-B1CA-17EE-28F8-6B73813224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02236" y="3304061"/>
            <a:ext cx="4330711" cy="8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2256999" y="4520867"/>
            <a:ext cx="74222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기대 효과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서버를 직접 연동하여 운영하는 방법에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분산서버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 활용하여 협업하는 과정에 대한 거리감 최소화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lvl="1"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742950" lvl="1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도메인을 실제로 구축해보며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현업에서 개발하는 프로세스에 대한 이해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935760" y="790307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396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72024" y="1916832"/>
            <a:ext cx="1015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다양한 도메인인 로그인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유저 관리가 접목되어 있는 헬스장 키오스크인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BroJ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참고로 실제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애플리케이션 개발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72024" y="2586069"/>
            <a:ext cx="9396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프론트엔드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백엔드가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하나로 융합되어 있는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를 활용하는 데 가장 최적화된 프로그램이 아닐까 판단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72024" y="3209140"/>
            <a:ext cx="504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협업 도구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분산처리 관리 툴인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Git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프로그램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JavaFX,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SceneBuilder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사용한 에디터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eclipse, </a:t>
            </a:r>
            <a:r>
              <a:rPr lang="en-US" altLang="ko-KR" sz="1600" spc="-15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vscode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구축한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 : MySQL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8B2216-F20B-3562-95BE-D60CD734F5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5923" y="1547354"/>
            <a:ext cx="3670080" cy="4372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8333378" y="999552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회원이 출석한 날짜 검색 로직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5E6F77-7A42-0D76-47A7-03F561389926}"/>
              </a:ext>
            </a:extLst>
          </p:cNvPr>
          <p:cNvCxnSpPr/>
          <p:nvPr/>
        </p:nvCxnSpPr>
        <p:spPr>
          <a:xfrm>
            <a:off x="8508268" y="2240868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C7639A2-2882-85C4-FA43-93485A3BE891}"/>
              </a:ext>
            </a:extLst>
          </p:cNvPr>
          <p:cNvCxnSpPr/>
          <p:nvPr/>
        </p:nvCxnSpPr>
        <p:spPr>
          <a:xfrm>
            <a:off x="8508268" y="3753036"/>
            <a:ext cx="3168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633DCC0-F1C1-B241-ABF1-CAF335E0A3EC}"/>
              </a:ext>
            </a:extLst>
          </p:cNvPr>
          <p:cNvCxnSpPr>
            <a:cxnSpLocks/>
          </p:cNvCxnSpPr>
          <p:nvPr/>
        </p:nvCxnSpPr>
        <p:spPr>
          <a:xfrm>
            <a:off x="8508268" y="2240868"/>
            <a:ext cx="0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B3F057-0D57-65F1-C935-D66B53C24A85}"/>
              </a:ext>
            </a:extLst>
          </p:cNvPr>
          <p:cNvCxnSpPr>
            <a:cxnSpLocks/>
          </p:cNvCxnSpPr>
          <p:nvPr/>
        </p:nvCxnSpPr>
        <p:spPr>
          <a:xfrm>
            <a:off x="11655106" y="2240868"/>
            <a:ext cx="2151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276680" y="5066689"/>
            <a:ext cx="355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출석날짜를 입력 후 그 날짜에 맞는 회원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62EF7C-2BF5-FFEC-3B84-F6DA6C5E8E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6672" y="3869087"/>
            <a:ext cx="5775751" cy="1131931"/>
          </a:xfrm>
          <a:prstGeom prst="rect">
            <a:avLst/>
          </a:prstGeom>
        </p:spPr>
      </p:pic>
      <p:pic>
        <p:nvPicPr>
          <p:cNvPr id="19" name="그래픽 18" descr="배지 3 윤곽선">
            <a:extLst>
              <a:ext uri="{FF2B5EF4-FFF2-40B4-BE49-F238E27FC236}">
                <a16:creationId xmlns:a16="http://schemas.microsoft.com/office/drawing/2014/main" id="{928DE3BF-597A-3655-CC3F-3A073E56813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20125" y="1051943"/>
            <a:ext cx="360000" cy="360000"/>
          </a:xfrm>
          <a:prstGeom prst="rect">
            <a:avLst/>
          </a:prstGeom>
        </p:spPr>
      </p:pic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28" name="그래픽 27" descr="배지 3 윤곽선">
            <a:extLst>
              <a:ext uri="{FF2B5EF4-FFF2-40B4-BE49-F238E27FC236}">
                <a16:creationId xmlns:a16="http://schemas.microsoft.com/office/drawing/2014/main" id="{CDE10BA9-669D-1FF7-76CA-F66C151E680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71251" y="3509087"/>
            <a:ext cx="360000" cy="36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461397E-8B6D-CCF8-3C38-34554F78EA4A}"/>
              </a:ext>
            </a:extLst>
          </p:cNvPr>
          <p:cNvSpPr txBox="1"/>
          <p:nvPr/>
        </p:nvSpPr>
        <p:spPr>
          <a:xfrm>
            <a:off x="6114406" y="3432790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날짜만 검색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B559F1-6C04-C370-4D73-052AF28C42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71251" y="5494907"/>
            <a:ext cx="5860727" cy="1131932"/>
          </a:xfrm>
          <a:prstGeom prst="rect">
            <a:avLst/>
          </a:prstGeom>
        </p:spPr>
      </p:pic>
      <p:pic>
        <p:nvPicPr>
          <p:cNvPr id="37" name="그래픽 36" descr="배지 3 윤곽선">
            <a:extLst>
              <a:ext uri="{FF2B5EF4-FFF2-40B4-BE49-F238E27FC236}">
                <a16:creationId xmlns:a16="http://schemas.microsoft.com/office/drawing/2014/main" id="{DDF98DA4-B7BA-286F-B6BB-F13149C5109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71251" y="5106111"/>
            <a:ext cx="360000" cy="360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45EBB4-B7E1-035C-5571-FF5F3604ABE6}"/>
              </a:ext>
            </a:extLst>
          </p:cNvPr>
          <p:cNvSpPr txBox="1"/>
          <p:nvPr/>
        </p:nvSpPr>
        <p:spPr>
          <a:xfrm>
            <a:off x="6114406" y="5029814"/>
            <a:ext cx="2901224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이름도 같이 검색</a:t>
            </a:r>
          </a:p>
        </p:txBody>
      </p:sp>
    </p:spTree>
    <p:extLst>
      <p:ext uri="{BB962C8B-B14F-4D97-AF65-F5344CB8AC3E}">
        <p14:creationId xmlns:p14="http://schemas.microsoft.com/office/powerpoint/2010/main" val="36874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6A176-E403-814D-9B11-56E91A4C43BF}"/>
              </a:ext>
            </a:extLst>
          </p:cNvPr>
          <p:cNvSpPr txBox="1"/>
          <p:nvPr/>
        </p:nvSpPr>
        <p:spPr>
          <a:xfrm>
            <a:off x="471717" y="1556035"/>
            <a:ext cx="137554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홈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EB9964-9B14-D0D4-54F3-7F391DC9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7" y="2016532"/>
            <a:ext cx="3176034" cy="2625905"/>
          </a:xfrm>
          <a:prstGeom prst="rect">
            <a:avLst/>
          </a:prstGeom>
        </p:spPr>
      </p:pic>
      <p:pic>
        <p:nvPicPr>
          <p:cNvPr id="8" name="그래픽 7" descr="배지 1 윤곽선">
            <a:extLst>
              <a:ext uri="{FF2B5EF4-FFF2-40B4-BE49-F238E27FC236}">
                <a16:creationId xmlns:a16="http://schemas.microsoft.com/office/drawing/2014/main" id="{4C962C24-19A8-7261-8FBE-9632D8EAE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392" y="2468890"/>
            <a:ext cx="180000" cy="180000"/>
          </a:xfrm>
          <a:prstGeom prst="rect">
            <a:avLst/>
          </a:prstGeom>
        </p:spPr>
      </p:pic>
      <p:pic>
        <p:nvPicPr>
          <p:cNvPr id="9" name="그래픽 8" descr="배지 윤곽선">
            <a:extLst>
              <a:ext uri="{FF2B5EF4-FFF2-40B4-BE49-F238E27FC236}">
                <a16:creationId xmlns:a16="http://schemas.microsoft.com/office/drawing/2014/main" id="{1BDE4318-65F2-6893-301A-6D160E0AC1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372" y="2564904"/>
            <a:ext cx="180000" cy="180000"/>
          </a:xfrm>
          <a:prstGeom prst="rect">
            <a:avLst/>
          </a:prstGeom>
        </p:spPr>
      </p:pic>
      <p:pic>
        <p:nvPicPr>
          <p:cNvPr id="10" name="그래픽 9" descr="배지 3 윤곽선">
            <a:extLst>
              <a:ext uri="{FF2B5EF4-FFF2-40B4-BE49-F238E27FC236}">
                <a16:creationId xmlns:a16="http://schemas.microsoft.com/office/drawing/2014/main" id="{1B835EE2-45DF-66CF-108F-FC46FEED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12" y="2672936"/>
            <a:ext cx="180000" cy="180000"/>
          </a:xfrm>
          <a:prstGeom prst="rect">
            <a:avLst/>
          </a:prstGeom>
        </p:spPr>
      </p:pic>
      <p:pic>
        <p:nvPicPr>
          <p:cNvPr id="11" name="그래픽 10" descr="배지 4 윤곽선">
            <a:extLst>
              <a:ext uri="{FF2B5EF4-FFF2-40B4-BE49-F238E27FC236}">
                <a16:creationId xmlns:a16="http://schemas.microsoft.com/office/drawing/2014/main" id="{66D2DF7E-7C22-1FEA-C98C-E99ADBD588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392" y="2852936"/>
            <a:ext cx="180000" cy="180000"/>
          </a:xfrm>
          <a:prstGeom prst="rect">
            <a:avLst/>
          </a:prstGeom>
        </p:spPr>
      </p:pic>
      <p:pic>
        <p:nvPicPr>
          <p:cNvPr id="15" name="그래픽 14" descr="배지 5 윤곽선">
            <a:extLst>
              <a:ext uri="{FF2B5EF4-FFF2-40B4-BE49-F238E27FC236}">
                <a16:creationId xmlns:a16="http://schemas.microsoft.com/office/drawing/2014/main" id="{36A1C99B-6881-DAAE-DE87-544AA698CE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392" y="2960968"/>
            <a:ext cx="180000" cy="1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60E07B-1691-B9ED-E3E6-2BDF30666F7E}"/>
              </a:ext>
            </a:extLst>
          </p:cNvPr>
          <p:cNvSpPr txBox="1"/>
          <p:nvPr/>
        </p:nvSpPr>
        <p:spPr>
          <a:xfrm>
            <a:off x="3984808" y="1547354"/>
            <a:ext cx="169220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페이지</a:t>
            </a:r>
          </a:p>
        </p:txBody>
      </p:sp>
      <p:pic>
        <p:nvPicPr>
          <p:cNvPr id="21" name="그래픽 20" descr="배지 윤곽선">
            <a:extLst>
              <a:ext uri="{FF2B5EF4-FFF2-40B4-BE49-F238E27FC236}">
                <a16:creationId xmlns:a16="http://schemas.microsoft.com/office/drawing/2014/main" id="{3E12EF73-9272-8766-BA58-6D8AD4514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079" y="1619906"/>
            <a:ext cx="360000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96AA7CD-822D-5378-84B2-58D5A08FD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5740" y="1995489"/>
            <a:ext cx="5327776" cy="4197642"/>
          </a:xfrm>
          <a:prstGeom prst="rect">
            <a:avLst/>
          </a:prstGeom>
        </p:spPr>
      </p:pic>
      <p:pic>
        <p:nvPicPr>
          <p:cNvPr id="27" name="그래픽 26" descr="배지 1 윤곽선">
            <a:extLst>
              <a:ext uri="{FF2B5EF4-FFF2-40B4-BE49-F238E27FC236}">
                <a16:creationId xmlns:a16="http://schemas.microsoft.com/office/drawing/2014/main" id="{18F9CD82-22B0-8E2E-6AD0-D81547F9EB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0891" y="3005282"/>
            <a:ext cx="360000" cy="360000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id="{141DD898-863F-2C72-C92E-D5C823CE7D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03721" y="2306481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B8B35-2F71-5F59-3A9D-0D20F96E14C8}"/>
              </a:ext>
            </a:extLst>
          </p:cNvPr>
          <p:cNvSpPr txBox="1"/>
          <p:nvPr/>
        </p:nvSpPr>
        <p:spPr>
          <a:xfrm>
            <a:off x="9839764" y="1365685"/>
            <a:ext cx="1764196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서버 시작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1C435-9863-44CF-B504-6DBEB524BA46}"/>
              </a:ext>
            </a:extLst>
          </p:cNvPr>
          <p:cNvSpPr txBox="1"/>
          <p:nvPr/>
        </p:nvSpPr>
        <p:spPr>
          <a:xfrm>
            <a:off x="9136807" y="5093622"/>
            <a:ext cx="300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 스타트 버튼 클릭</a:t>
            </a:r>
            <a:r>
              <a:rPr lang="en-US" altLang="ko-KR" dirty="0"/>
              <a:t>(</a:t>
            </a:r>
            <a:r>
              <a:rPr lang="ko-KR" altLang="en-US" dirty="0"/>
              <a:t>다음페이지에서 상세히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래픽 21" descr="배지 3 윤곽선">
            <a:extLst>
              <a:ext uri="{FF2B5EF4-FFF2-40B4-BE49-F238E27FC236}">
                <a16:creationId xmlns:a16="http://schemas.microsoft.com/office/drawing/2014/main" id="{344738F6-3FF6-8E2E-1904-FF1CC7D275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26811" y="2347799"/>
            <a:ext cx="360000" cy="360000"/>
          </a:xfrm>
          <a:prstGeom prst="rect">
            <a:avLst/>
          </a:prstGeom>
        </p:spPr>
      </p:pic>
      <p:pic>
        <p:nvPicPr>
          <p:cNvPr id="13" name="그래픽 12" descr="배지 4 윤곽선">
            <a:extLst>
              <a:ext uri="{FF2B5EF4-FFF2-40B4-BE49-F238E27FC236}">
                <a16:creationId xmlns:a16="http://schemas.microsoft.com/office/drawing/2014/main" id="{6CFFF179-3BF0-7946-E6C0-4D605176C3F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80376" y="1439906"/>
            <a:ext cx="360000" cy="360000"/>
          </a:xfrm>
          <a:prstGeom prst="rect">
            <a:avLst/>
          </a:prstGeom>
        </p:spPr>
      </p:pic>
      <p:pic>
        <p:nvPicPr>
          <p:cNvPr id="14" name="그래픽 13" descr="배지 4 윤곽선">
            <a:extLst>
              <a:ext uri="{FF2B5EF4-FFF2-40B4-BE49-F238E27FC236}">
                <a16:creationId xmlns:a16="http://schemas.microsoft.com/office/drawing/2014/main" id="{F8A1F625-01DE-7CCA-D60C-307E7D638E1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25163" y="2167799"/>
            <a:ext cx="360000" cy="3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04BF16-9C56-E8B1-A6C7-9EAD728854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6484" y="2094006"/>
            <a:ext cx="2529010" cy="1157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8FDABED-59BA-71C4-C0A2-60DAC8FBA5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52285" y="3525950"/>
            <a:ext cx="2529010" cy="1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1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DF0BD0-4045-6F07-D763-DA552815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87" y="1502166"/>
            <a:ext cx="4459446" cy="463809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F17A055-0278-8425-E891-1E25DB9D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00" y="1460824"/>
            <a:ext cx="4636315" cy="47207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5EDC6A-5BBB-DD46-1A04-D68599CEDCD1}"/>
              </a:ext>
            </a:extLst>
          </p:cNvPr>
          <p:cNvSpPr txBox="1"/>
          <p:nvPr/>
        </p:nvSpPr>
        <p:spPr>
          <a:xfrm>
            <a:off x="9429041" y="2400456"/>
            <a:ext cx="2629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IP</a:t>
            </a:r>
            <a:r>
              <a:rPr lang="ko-KR" altLang="en-US" dirty="0"/>
              <a:t>는 현재 서버가 가동되고 있는 </a:t>
            </a:r>
            <a:r>
              <a:rPr lang="en-US" altLang="ko-KR" dirty="0"/>
              <a:t>IP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Port</a:t>
            </a:r>
            <a:r>
              <a:rPr lang="ko-KR" altLang="en-US" dirty="0"/>
              <a:t>는 현재 무조건 </a:t>
            </a:r>
            <a:r>
              <a:rPr lang="en-US" altLang="ko-KR" dirty="0"/>
              <a:t>5000 </a:t>
            </a:r>
            <a:r>
              <a:rPr lang="ko-KR" altLang="en-US" dirty="0"/>
              <a:t>포트로 설정해 놓았음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쓰레드 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만약 한 헬스장이 이 서버를 가동하고 있으면 출석부 키오스크를 </a:t>
            </a:r>
            <a:r>
              <a:rPr lang="en-US" altLang="ko-KR" dirty="0"/>
              <a:t>12</a:t>
            </a:r>
            <a:r>
              <a:rPr lang="ko-KR" altLang="en-US" dirty="0"/>
              <a:t>개 설치 가능</a:t>
            </a:r>
            <a:endParaRPr lang="en-US" altLang="ko-KR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97B6CBB-A402-46B1-67FE-C227F86869CC}"/>
              </a:ext>
            </a:extLst>
          </p:cNvPr>
          <p:cNvCxnSpPr/>
          <p:nvPr/>
        </p:nvCxnSpPr>
        <p:spPr>
          <a:xfrm>
            <a:off x="255958" y="1700808"/>
            <a:ext cx="83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54CDDC7-DF7B-E4EA-ECA4-A340DF9DCC72}"/>
              </a:ext>
            </a:extLst>
          </p:cNvPr>
          <p:cNvCxnSpPr>
            <a:cxnSpLocks/>
          </p:cNvCxnSpPr>
          <p:nvPr/>
        </p:nvCxnSpPr>
        <p:spPr>
          <a:xfrm>
            <a:off x="4871864" y="1880828"/>
            <a:ext cx="1692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77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386032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8" y="1505326"/>
            <a:ext cx="295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</a:t>
            </a:r>
            <a:r>
              <a:rPr lang="ko-KR" altLang="en-US" dirty="0"/>
              <a:t> 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5953125" cy="4762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798" y="873603"/>
            <a:ext cx="5456314" cy="4514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CAD87A-57E5-D422-BD14-2492EC915AFE}"/>
              </a:ext>
            </a:extLst>
          </p:cNvPr>
          <p:cNvSpPr txBox="1"/>
          <p:nvPr/>
        </p:nvSpPr>
        <p:spPr>
          <a:xfrm>
            <a:off x="6946213" y="5533450"/>
            <a:ext cx="45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받아온 데이터가 </a:t>
            </a:r>
            <a:r>
              <a:rPr lang="en-US" altLang="ko-KR" dirty="0"/>
              <a:t>2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0</a:t>
            </a:r>
            <a:r>
              <a:rPr lang="ko-KR" altLang="en-US" dirty="0"/>
              <a:t>이라면</a:t>
            </a:r>
            <a:r>
              <a:rPr lang="en-US" altLang="ko-KR" dirty="0"/>
              <a:t>, user </a:t>
            </a:r>
            <a:r>
              <a:rPr lang="ko-KR" altLang="en-US" dirty="0"/>
              <a:t>데이터 전송 또는 실패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이라면</a:t>
            </a:r>
            <a:r>
              <a:rPr lang="en-US" altLang="ko-KR" dirty="0"/>
              <a:t>, Attendance DB</a:t>
            </a:r>
            <a:r>
              <a:rPr lang="ko-KR" altLang="en-US" dirty="0"/>
              <a:t>에 데이터 전송</a:t>
            </a:r>
            <a:endParaRPr lang="en-US" altLang="ko-KR" dirty="0"/>
          </a:p>
        </p:txBody>
      </p:sp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0056" y="4689140"/>
            <a:ext cx="360000" cy="360000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056" y="1809804"/>
            <a:ext cx="360000" cy="360000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3670" y="339626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5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454B67-6154-982E-6C33-4F765D493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1056" y="3784539"/>
            <a:ext cx="5842940" cy="2878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626553" y="3320988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8" name="그래픽 17" descr="배지 1 윤곽선">
            <a:extLst>
              <a:ext uri="{FF2B5EF4-FFF2-40B4-BE49-F238E27FC236}">
                <a16:creationId xmlns:a16="http://schemas.microsoft.com/office/drawing/2014/main" id="{8C7E7D8C-590E-D7C9-EBE0-953A2950E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4495" y="3284827"/>
            <a:ext cx="360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7FC5F6-DC1F-C35D-4335-B0F8299B3DEB}"/>
              </a:ext>
            </a:extLst>
          </p:cNvPr>
          <p:cNvSpPr txBox="1"/>
          <p:nvPr/>
        </p:nvSpPr>
        <p:spPr>
          <a:xfrm>
            <a:off x="870013" y="5579847"/>
            <a:ext cx="517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서버와 클라이언트 연결 요청 </a:t>
            </a:r>
            <a:r>
              <a:rPr lang="en-US" altLang="ko-KR" dirty="0"/>
              <a:t>(</a:t>
            </a:r>
            <a:r>
              <a:rPr lang="ko-KR" altLang="en-US" dirty="0"/>
              <a:t>서버 측에선 쓰레드 풀로 여러 클라이언트들을 관리</a:t>
            </a:r>
            <a:r>
              <a:rPr lang="en-US" altLang="ko-KR" dirty="0"/>
              <a:t>)</a:t>
            </a:r>
          </a:p>
        </p:txBody>
      </p:sp>
      <p:pic>
        <p:nvPicPr>
          <p:cNvPr id="20" name="그래픽 19" descr="배지 1 윤곽선">
            <a:extLst>
              <a:ext uri="{FF2B5EF4-FFF2-40B4-BE49-F238E27FC236}">
                <a16:creationId xmlns:a16="http://schemas.microsoft.com/office/drawing/2014/main" id="{A1A4C555-4222-476B-4562-C208C4BC3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09" y="522361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9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357746" y="410745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5DF70-65C6-278A-CC3C-B677967A8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0136" y="4519278"/>
            <a:ext cx="5013860" cy="2238108"/>
          </a:xfrm>
          <a:prstGeom prst="rect">
            <a:avLst/>
          </a:prstGeom>
        </p:spPr>
      </p:pic>
      <p:pic>
        <p:nvPicPr>
          <p:cNvPr id="12" name="그래픽 11" descr="배지 윤곽선">
            <a:extLst>
              <a:ext uri="{FF2B5EF4-FFF2-40B4-BE49-F238E27FC236}">
                <a16:creationId xmlns:a16="http://schemas.microsoft.com/office/drawing/2014/main" id="{150CCA00-AC28-44DF-8F5D-3397C33FAB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1751" y="4086518"/>
            <a:ext cx="360000" cy="360000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id="{A0537CF6-1BFE-B29D-8168-22ADCF4E23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420" y="4833156"/>
            <a:ext cx="360000" cy="3600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0F8371-56B4-F3FA-7123-6D5ABDBCF8EF}"/>
              </a:ext>
            </a:extLst>
          </p:cNvPr>
          <p:cNvCxnSpPr/>
          <p:nvPr/>
        </p:nvCxnSpPr>
        <p:spPr>
          <a:xfrm>
            <a:off x="7331751" y="5733256"/>
            <a:ext cx="8640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DA2928-50D5-D464-818F-2F58FFA63DF9}"/>
              </a:ext>
            </a:extLst>
          </p:cNvPr>
          <p:cNvSpPr txBox="1"/>
          <p:nvPr/>
        </p:nvSpPr>
        <p:spPr>
          <a:xfrm>
            <a:off x="1502039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출석부 클라이언트에서 번호를 전송하면</a:t>
            </a:r>
            <a:r>
              <a:rPr lang="en-US" altLang="ko-KR" dirty="0"/>
              <a:t>, </a:t>
            </a:r>
            <a:r>
              <a:rPr lang="ko-KR" altLang="en-US" dirty="0"/>
              <a:t>서버 측에서 </a:t>
            </a:r>
            <a:r>
              <a:rPr lang="en-US" altLang="ko-KR" dirty="0"/>
              <a:t>1</a:t>
            </a:r>
            <a:r>
              <a:rPr lang="ko-KR" altLang="en-US" dirty="0"/>
              <a:t>개 이상의 데이터를 전송함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이 정보를 전부 다 받아오고 다음 구문을 실행해야 하므로</a:t>
            </a:r>
            <a:r>
              <a:rPr lang="en-US" altLang="ko-KR" dirty="0"/>
              <a:t> (</a:t>
            </a:r>
            <a:r>
              <a:rPr lang="ko-KR" altLang="en-US" dirty="0"/>
              <a:t>동기처리가  필요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이걸 해결하기 위해 </a:t>
            </a:r>
            <a:r>
              <a:rPr lang="en-US" altLang="ko-KR" dirty="0" err="1"/>
              <a:t>Thread.sleep</a:t>
            </a:r>
            <a:r>
              <a:rPr lang="ko-KR" altLang="en-US" dirty="0"/>
              <a:t>을 이용</a:t>
            </a:r>
            <a:endParaRPr lang="en-US" altLang="ko-KR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3BC760E-C3A0-FDEF-8DC6-0CDC67AD97CB}"/>
              </a:ext>
            </a:extLst>
          </p:cNvPr>
          <p:cNvCxnSpPr>
            <a:cxnSpLocks/>
          </p:cNvCxnSpPr>
          <p:nvPr/>
        </p:nvCxnSpPr>
        <p:spPr>
          <a:xfrm>
            <a:off x="7699427" y="6309320"/>
            <a:ext cx="99284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5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4644515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85" y="1382186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8548" y="3959429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3657" y="2090647"/>
            <a:ext cx="254178" cy="254178"/>
          </a:xfrm>
          <a:prstGeom prst="rect">
            <a:avLst/>
          </a:prstGeom>
        </p:spPr>
      </p:pic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E2752EEB-B077-9C5A-911A-F3F20A3381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3657" y="3152127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7068108" y="1406318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474024" y="3034536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DA2928-50D5-D464-818F-2F58FFA63DF9}"/>
              </a:ext>
            </a:extLst>
          </p:cNvPr>
          <p:cNvSpPr txBox="1"/>
          <p:nvPr/>
        </p:nvSpPr>
        <p:spPr>
          <a:xfrm>
            <a:off x="934414" y="5089547"/>
            <a:ext cx="5173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먼저 </a:t>
            </a:r>
            <a:r>
              <a:rPr lang="en-US" altLang="ko-KR" dirty="0" err="1"/>
              <a:t>userList</a:t>
            </a:r>
            <a:r>
              <a:rPr lang="ko-KR" altLang="en-US" dirty="0"/>
              <a:t>에 서버로 부터 받아온 객체를 저장하고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받아온 정보를 </a:t>
            </a:r>
            <a:r>
              <a:rPr lang="en-US" altLang="ko-KR" dirty="0"/>
              <a:t>UI</a:t>
            </a:r>
            <a:r>
              <a:rPr lang="ko-KR" altLang="en-US" dirty="0"/>
              <a:t>로 보여주기 위해 새로운 창을 오픈 </a:t>
            </a:r>
            <a:r>
              <a:rPr lang="en-US" altLang="ko-KR" dirty="0"/>
              <a:t>(</a:t>
            </a:r>
            <a:r>
              <a:rPr lang="en-US" altLang="ko-KR" dirty="0" err="1"/>
              <a:t>ListView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데이터를 전송하고 나서 출석완료</a:t>
            </a:r>
            <a:endParaRPr lang="en-US" altLang="ko-KR" dirty="0"/>
          </a:p>
        </p:txBody>
      </p:sp>
      <p:pic>
        <p:nvPicPr>
          <p:cNvPr id="6" name="그래픽 5" descr="배지 3 윤곽선">
            <a:extLst>
              <a:ext uri="{FF2B5EF4-FFF2-40B4-BE49-F238E27FC236}">
                <a16:creationId xmlns:a16="http://schemas.microsoft.com/office/drawing/2014/main" id="{918E5A09-61F0-9CC9-4EAA-0AD74DBFD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5992" y="3043868"/>
            <a:ext cx="360000" cy="3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495284-AE5C-37FD-AD77-D0FA0CCD9F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0042" y="3595627"/>
            <a:ext cx="5328937" cy="2987839"/>
          </a:xfrm>
          <a:prstGeom prst="rect">
            <a:avLst/>
          </a:prstGeom>
        </p:spPr>
      </p:pic>
      <p:pic>
        <p:nvPicPr>
          <p:cNvPr id="20" name="그래픽 19" descr="배지 3 윤곽선">
            <a:extLst>
              <a:ext uri="{FF2B5EF4-FFF2-40B4-BE49-F238E27FC236}">
                <a16:creationId xmlns:a16="http://schemas.microsoft.com/office/drawing/2014/main" id="{6D31B4A2-E8FB-29D4-77AD-E72C2DA0E0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915" y="47295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2" y="873603"/>
            <a:ext cx="2924889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출석부 클라이언트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AB47D-54E0-2A73-1FB3-048EDAB8D433}"/>
              </a:ext>
            </a:extLst>
          </p:cNvPr>
          <p:cNvSpPr txBox="1"/>
          <p:nvPr/>
        </p:nvSpPr>
        <p:spPr>
          <a:xfrm>
            <a:off x="221887" y="1505326"/>
            <a:ext cx="464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클라이언트 </a:t>
            </a:r>
            <a:r>
              <a:rPr lang="en-US" altLang="ko-KR" dirty="0"/>
              <a:t>TASK</a:t>
            </a:r>
          </a:p>
        </p:txBody>
      </p:sp>
      <p:pic>
        <p:nvPicPr>
          <p:cNvPr id="8" name="그림 7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3359F340-3002-3A33-E7FE-BDB320E2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5" y="1989804"/>
            <a:ext cx="2699095" cy="2159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E0F945-6F82-B3A2-23EC-251BA5B8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67" y="945489"/>
            <a:ext cx="3852428" cy="3187377"/>
          </a:xfrm>
          <a:prstGeom prst="rect">
            <a:avLst/>
          </a:prstGeom>
        </p:spPr>
      </p:pic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2DB24680-D9E9-2E64-3747-E8E55B9F58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5687" y="2009785"/>
            <a:ext cx="254178" cy="254178"/>
          </a:xfrm>
          <a:prstGeom prst="rect">
            <a:avLst/>
          </a:prstGeom>
        </p:spPr>
      </p:pic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7E8993F2-7873-AA0D-E549-65F5ED9F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5687" y="2462691"/>
            <a:ext cx="254178" cy="2541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16A7A4-503D-07B5-BEE4-AAFDF39CDA2F}"/>
              </a:ext>
            </a:extLst>
          </p:cNvPr>
          <p:cNvSpPr txBox="1"/>
          <p:nvPr/>
        </p:nvSpPr>
        <p:spPr>
          <a:xfrm>
            <a:off x="3692537" y="4164526"/>
            <a:ext cx="3641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서버측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UserAttendanceController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9EF5F-DF45-4BED-F879-FAB7825FAAF6}"/>
              </a:ext>
            </a:extLst>
          </p:cNvPr>
          <p:cNvSpPr txBox="1"/>
          <p:nvPr/>
        </p:nvSpPr>
        <p:spPr>
          <a:xfrm>
            <a:off x="7464152" y="893977"/>
            <a:ext cx="4253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클라이언트</a:t>
            </a:r>
            <a:r>
              <a:rPr lang="ko-KR" altLang="en-US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측 </a:t>
            </a:r>
            <a:r>
              <a:rPr lang="en-US" altLang="ko-KR" sz="18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- </a:t>
            </a:r>
            <a:r>
              <a:rPr lang="en-US" altLang="ko-KR" sz="18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AttendanceTimeController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14E29B-752D-E74E-E897-242028AA51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196" y="1681979"/>
            <a:ext cx="3290226" cy="3002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A7F36F-49F0-B5D8-AF80-A81270174B41}"/>
              </a:ext>
            </a:extLst>
          </p:cNvPr>
          <p:cNvSpPr txBox="1"/>
          <p:nvPr/>
        </p:nvSpPr>
        <p:spPr>
          <a:xfrm>
            <a:off x="7608424" y="1304256"/>
            <a:ext cx="368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수신 받는 메서드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</a:p>
        </p:txBody>
      </p:sp>
      <p:pic>
        <p:nvPicPr>
          <p:cNvPr id="12" name="그래픽 11" descr="배지 1 윤곽선">
            <a:extLst>
              <a:ext uri="{FF2B5EF4-FFF2-40B4-BE49-F238E27FC236}">
                <a16:creationId xmlns:a16="http://schemas.microsoft.com/office/drawing/2014/main" id="{75780751-479C-FA8F-B097-8240960FE1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244" y="3021122"/>
            <a:ext cx="254178" cy="254178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id="{26D3CC8B-18D3-11FB-A7FB-602C4C9D6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2244" y="3429000"/>
            <a:ext cx="254178" cy="2541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4C598-7CE3-EAED-F1FB-F2F38A415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239" y="4633522"/>
            <a:ext cx="2753109" cy="819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916DF6-2515-9546-4F83-C0EFDA078662}"/>
              </a:ext>
            </a:extLst>
          </p:cNvPr>
          <p:cNvSpPr txBox="1"/>
          <p:nvPr/>
        </p:nvSpPr>
        <p:spPr>
          <a:xfrm>
            <a:off x="348620" y="4220454"/>
            <a:ext cx="25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스타트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3992F3-3434-CDEA-273C-282AACB30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915" y="4684709"/>
            <a:ext cx="2450639" cy="19781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AC4D0A-DEA3-4BE9-556D-C31EF007FA37}"/>
              </a:ext>
            </a:extLst>
          </p:cNvPr>
          <p:cNvSpPr txBox="1"/>
          <p:nvPr/>
        </p:nvSpPr>
        <p:spPr>
          <a:xfrm>
            <a:off x="549549" y="5913723"/>
            <a:ext cx="204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Client </a:t>
            </a:r>
            <a:r>
              <a:rPr lang="ko-KR" altLang="en-US" dirty="0"/>
              <a:t>연결 요청</a:t>
            </a:r>
            <a:endParaRPr lang="en-US" altLang="ko-KR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4278EAD-1E27-91F4-8426-6552CF6A7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0359" y="4633522"/>
            <a:ext cx="2584868" cy="21142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84251AA-0AFE-CA6A-088D-AEA7104E7F73}"/>
              </a:ext>
            </a:extLst>
          </p:cNvPr>
          <p:cNvSpPr txBox="1"/>
          <p:nvPr/>
        </p:nvSpPr>
        <p:spPr>
          <a:xfrm>
            <a:off x="3599444" y="5993521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목록</a:t>
            </a:r>
            <a:endParaRPr lang="en-US" altLang="ko-KR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ACEE9D3-022D-D916-CDC1-8423CED748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8292" y="4594367"/>
            <a:ext cx="2571076" cy="20906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43455D0-AE64-E58F-2353-2BE290636EEB}"/>
              </a:ext>
            </a:extLst>
          </p:cNvPr>
          <p:cNvSpPr txBox="1"/>
          <p:nvPr/>
        </p:nvSpPr>
        <p:spPr>
          <a:xfrm>
            <a:off x="6460175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Client </a:t>
            </a:r>
            <a:r>
              <a:rPr lang="ko-KR" altLang="en-US" dirty="0"/>
              <a:t>출석 전송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8F9381-4F3A-CE3E-E459-8A6B4B5F15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2433" y="4476575"/>
            <a:ext cx="2786328" cy="22589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673D86B-3D96-EFAC-FED1-96862DE0A248}"/>
              </a:ext>
            </a:extLst>
          </p:cNvPr>
          <p:cNvSpPr txBox="1"/>
          <p:nvPr/>
        </p:nvSpPr>
        <p:spPr>
          <a:xfrm>
            <a:off x="9217998" y="6009256"/>
            <a:ext cx="20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 Client </a:t>
            </a:r>
            <a:r>
              <a:rPr lang="ko-KR" altLang="en-US" dirty="0"/>
              <a:t>출석 완료</a:t>
            </a:r>
            <a:endParaRPr lang="en-US" altLang="ko-KR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DF61E68-C082-2C46-6E14-D385787169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4361" y="1647887"/>
            <a:ext cx="7516274" cy="28102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5702674-DCB7-D6D2-6EC0-D9F469E4B713}"/>
              </a:ext>
            </a:extLst>
          </p:cNvPr>
          <p:cNvSpPr txBox="1"/>
          <p:nvPr/>
        </p:nvSpPr>
        <p:spPr>
          <a:xfrm>
            <a:off x="4131595" y="3978275"/>
            <a:ext cx="22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 </a:t>
            </a:r>
            <a:r>
              <a:rPr lang="ko-KR" altLang="en-US" dirty="0"/>
              <a:t>서버에서 </a:t>
            </a:r>
            <a:r>
              <a:rPr lang="en-US" altLang="ko-KR" dirty="0"/>
              <a:t>F5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3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30" grpId="0"/>
      <p:bldP spid="33" grpId="0"/>
      <p:bldP spid="38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4398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5460" y="1294765"/>
            <a:ext cx="885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수행 결과</a:t>
            </a:r>
            <a:endParaRPr lang="en-US" altLang="ko-KR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89285-F3EA-5C8F-2932-E4A1DB3AE460}"/>
              </a:ext>
            </a:extLst>
          </p:cNvPr>
          <p:cNvSpPr txBox="1"/>
          <p:nvPr/>
        </p:nvSpPr>
        <p:spPr>
          <a:xfrm>
            <a:off x="942261" y="1731202"/>
            <a:ext cx="785403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실제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Domain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인 헬스장 키오스크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</a:t>
            </a: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BroJ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` 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참고하여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POS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기를 구축하는 프로젝트를 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94651-0EF8-AA53-51A3-F770B1FCAF4B}"/>
              </a:ext>
            </a:extLst>
          </p:cNvPr>
          <p:cNvSpPr txBox="1"/>
          <p:nvPr/>
        </p:nvSpPr>
        <p:spPr>
          <a:xfrm>
            <a:off x="959335" y="2145226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JavaFX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네트워크 개념을 접목시켜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Database, Server, Client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구축해보고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백엔드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시스템을 운영해 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8393B-C9AC-92FD-72C4-9AD1F32373A2}"/>
              </a:ext>
            </a:extLst>
          </p:cNvPr>
          <p:cNvSpPr txBox="1"/>
          <p:nvPr/>
        </p:nvSpPr>
        <p:spPr>
          <a:xfrm>
            <a:off x="767408" y="2694989"/>
            <a:ext cx="2792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시연 동영상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ADAB0-2EF1-FEA5-7401-02CB819EB567}"/>
              </a:ext>
            </a:extLst>
          </p:cNvPr>
          <p:cNvSpPr txBox="1"/>
          <p:nvPr/>
        </p:nvSpPr>
        <p:spPr>
          <a:xfrm>
            <a:off x="1147819" y="4091739"/>
            <a:ext cx="900599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Youtube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Site :</a:t>
            </a:r>
            <a:endParaRPr lang="ko-KR" altLang="en-US" sz="1600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73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27348" y="191995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[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자체 평가 의견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]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은 프로젝트 결과물에 대한 프로젝트 기획 의도와의 부합 정도 및 실무 활용 가능 정도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달성도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완성도 등 훈련기관 또는 훈련생의 자체적인 평가 의견과 느낀 점을 작성한다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294024"/>
            <a:ext cx="1085477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잘한 부분과 아쉬운 점을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  * 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예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모델 평가 결과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정확도가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00.00%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로 정확도 향상을 위해 모델 추후 개선 필요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098718" y="3311340"/>
            <a:ext cx="981066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수행하면서 느낀 점이나 경험한 성과에 대하여 기재할 수 있으며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경력 계획 등과 연관시켜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팀별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공통 의견 또는 개인 의견을 자유롭게 작성한다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75920" y="790307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934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18302"/>
              </p:ext>
            </p:extLst>
          </p:nvPr>
        </p:nvGraphicFramePr>
        <p:xfrm>
          <a:off x="836189" y="2384884"/>
          <a:ext cx="10081120" cy="3068277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106503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5510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319508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45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김규민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PM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전체적인 프로세스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협업과정에 대한 이해 및 교육 담당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38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이준호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부분적인 프로세스 담당</a:t>
                      </a:r>
                      <a:endParaRPr lang="en-US" altLang="ko-KR" sz="1600" b="1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31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송상엽</a:t>
                      </a: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플랫폼 비즈니스 도메인인 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헬스장 키오스크</a:t>
                      </a:r>
                      <a:r>
                        <a:rPr lang="en-US" altLang="ko-KR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 </a:t>
                      </a:r>
                      <a:r>
                        <a:rPr lang="ko-KR" altLang="en-US" sz="1600" b="1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이해 및 구조 담당</a:t>
                      </a:r>
                      <a:endParaRPr kumimoji="0" lang="ko-KR" altLang="en-US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헬스장 키오스크의 프론트 엔드 </a:t>
                      </a:r>
                      <a:r>
                        <a:rPr lang="en-US" altLang="ko-KR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기획 담당</a:t>
                      </a: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3457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6802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5E8C5F-B686-05F3-A6D0-5725627C3281}"/>
              </a:ext>
            </a:extLst>
          </p:cNvPr>
          <p:cNvSpPr txBox="1"/>
          <p:nvPr/>
        </p:nvSpPr>
        <p:spPr>
          <a:xfrm>
            <a:off x="1200772" y="12501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41939"/>
              </p:ext>
            </p:extLst>
          </p:nvPr>
        </p:nvGraphicFramePr>
        <p:xfrm>
          <a:off x="836189" y="2096852"/>
          <a:ext cx="10153129" cy="38270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기간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비고</a:t>
                      </a:r>
                      <a:endParaRPr lang="ko-KR" altLang="en-US" sz="1500" b="1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사전 기획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프로젝트 기획 및 주제 선정</a:t>
                      </a:r>
                      <a:endParaRPr lang="en-US" altLang="ko-KR" sz="150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기획안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작성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아이디어 선정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프로세스 설계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플랫폼 비즈니스인 헬스장 키오스크 이해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en-US" altLang="ko-KR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150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테스트 및  검증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</a:rPr>
                        <a:t>데이터 삽입 및 자바와 연동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MySQL, JAVAFX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서비스구축</a:t>
                      </a:r>
                      <a:endParaRPr lang="ko-KR" altLang="en-US" sz="1500" b="1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01/03(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서버 모델링 및  시스템 구현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클라이언트 구축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550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테스트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01/09(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01/11(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테스트 및 </a:t>
                      </a: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V1.0.0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배포</a:t>
                      </a:r>
                      <a:endParaRPr lang="en-US" altLang="ko-KR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서비스 오류 검증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ko-KR" altLang="en-US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최적화</a:t>
                      </a: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</a:t>
                      </a:r>
                      <a:r>
                        <a:rPr lang="en-US" altLang="ko-KR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ko-KR" altLang="en-US" sz="1500" i="1" u="none" strike="noStrike" spc="-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오류 수정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총 개발기간</a:t>
                      </a:r>
                      <a:endParaRPr kumimoji="0" lang="ko-KR" altLang="en-US" sz="1500" b="1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1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12/29(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 ~ 01/12(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)(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총 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50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59396" y="10527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7F72A7-B9C3-790F-FDB9-505EE0F541F9}"/>
              </a:ext>
            </a:extLst>
          </p:cNvPr>
          <p:cNvSpPr txBox="1"/>
          <p:nvPr/>
        </p:nvSpPr>
        <p:spPr>
          <a:xfrm>
            <a:off x="1200772" y="1196752"/>
            <a:ext cx="860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JAVAFX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를 활용한 네트워크 서버 구축</a:t>
            </a:r>
            <a:endParaRPr lang="en-US" altLang="ko-KR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23393" y="873603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첫 화면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140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28821" y="80097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38988" y="75887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0649E5-6A02-C219-667E-287BD133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3" y="1392372"/>
            <a:ext cx="2810267" cy="3086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3784312" y="836712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3FABE-73C6-0749-5A37-10942097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57" y="1333705"/>
            <a:ext cx="2301448" cy="4908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CC4BCD-B21A-21CF-5EBC-F7A8266A3426}"/>
              </a:ext>
            </a:extLst>
          </p:cNvPr>
          <p:cNvSpPr txBox="1"/>
          <p:nvPr/>
        </p:nvSpPr>
        <p:spPr>
          <a:xfrm>
            <a:off x="6584480" y="803369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쓰이는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7073A1-BB9B-346E-148F-A348E43A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94" y="1677662"/>
            <a:ext cx="5831102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B98D78-DE3A-9CEA-8FAE-4E1CBBF5D668}"/>
              </a:ext>
            </a:extLst>
          </p:cNvPr>
          <p:cNvSpPr txBox="1"/>
          <p:nvPr/>
        </p:nvSpPr>
        <p:spPr>
          <a:xfrm>
            <a:off x="6564052" y="2706747"/>
            <a:ext cx="1692188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다이어그램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ACC0CF-0978-1F71-9F31-37455D56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82" y="3358680"/>
            <a:ext cx="1752845" cy="26959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2FAEB6-F613-DD98-624C-79057DF52555}"/>
              </a:ext>
            </a:extLst>
          </p:cNvPr>
          <p:cNvSpPr txBox="1"/>
          <p:nvPr/>
        </p:nvSpPr>
        <p:spPr>
          <a:xfrm>
            <a:off x="8148228" y="267047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3772" y="2020882"/>
            <a:ext cx="360000" cy="36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E3299A-63E1-5968-A0AF-42C7495B00BD}"/>
              </a:ext>
            </a:extLst>
          </p:cNvPr>
          <p:cNvSpPr txBox="1"/>
          <p:nvPr/>
        </p:nvSpPr>
        <p:spPr>
          <a:xfrm>
            <a:off x="8652283" y="2716185"/>
            <a:ext cx="3134303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 규칙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다음페이지 부터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027" y="3547440"/>
            <a:ext cx="3571245" cy="23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B7FC8D6-51FC-8171-CADD-884CE0E1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6" y="2255084"/>
            <a:ext cx="5349951" cy="356071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로그인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회원등록 경고 팝업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2" name="그래픽 21" descr="배지 1 윤곽선">
            <a:extLst>
              <a:ext uri="{FF2B5EF4-FFF2-40B4-BE49-F238E27FC236}">
                <a16:creationId xmlns:a16="http://schemas.microsoft.com/office/drawing/2014/main" id="{A750CE29-111A-FB50-C373-43833BFDD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68" y="1889913"/>
            <a:ext cx="360000" cy="360000"/>
          </a:xfrm>
          <a:prstGeom prst="rect">
            <a:avLst/>
          </a:prstGeom>
        </p:spPr>
      </p:pic>
      <p:pic>
        <p:nvPicPr>
          <p:cNvPr id="6" name="그래픽 5" descr="배지 1 윤곽선">
            <a:extLst>
              <a:ext uri="{FF2B5EF4-FFF2-40B4-BE49-F238E27FC236}">
                <a16:creationId xmlns:a16="http://schemas.microsoft.com/office/drawing/2014/main" id="{4E72844D-5087-F53F-1C12-BC47DDFC4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153" y="1889913"/>
            <a:ext cx="360000" cy="3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DD79EB-F6DC-324C-2943-691AE888376C}"/>
              </a:ext>
            </a:extLst>
          </p:cNvPr>
          <p:cNvSpPr txBox="1"/>
          <p:nvPr/>
        </p:nvSpPr>
        <p:spPr>
          <a:xfrm>
            <a:off x="6229153" y="2485074"/>
            <a:ext cx="5120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 </a:t>
            </a:r>
            <a:r>
              <a:rPr lang="ko-KR" altLang="en-US" dirty="0"/>
              <a:t>회원등록 시 잘못된 규칙을 적용했을 때 경고 팝업 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팝업창이 기존 메인 창의 경고가 발생한 부분을 가리지 않도록 위치를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경고가 발생한 부분으로 포커스를 옮기고 </a:t>
            </a:r>
            <a:r>
              <a:rPr lang="en-US" altLang="ko-KR" dirty="0"/>
              <a:t>clear</a:t>
            </a:r>
            <a:r>
              <a:rPr lang="ko-KR" altLang="en-US" dirty="0"/>
              <a:t>를 시켜주는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textField</a:t>
            </a:r>
            <a:r>
              <a:rPr lang="ko-KR" altLang="en-US" dirty="0"/>
              <a:t>를 여러 개 받는 목적은 로그인 시 아이디</a:t>
            </a:r>
            <a:r>
              <a:rPr lang="en-US" altLang="ko-KR" dirty="0"/>
              <a:t>, </a:t>
            </a:r>
            <a:r>
              <a:rPr lang="ko-KR" altLang="en-US" dirty="0"/>
              <a:t>비밀번호 중 하나가 틀려도 둘 다 경고 메시지를 보내기 위해서 여러 개를 받고 있음</a:t>
            </a:r>
          </a:p>
        </p:txBody>
      </p:sp>
    </p:spTree>
    <p:extLst>
      <p:ext uri="{BB962C8B-B14F-4D97-AF65-F5344CB8AC3E}">
        <p14:creationId xmlns:p14="http://schemas.microsoft.com/office/powerpoint/2010/main" val="194066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79949" y="1804253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ID, Passwd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체크 메서드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D79EB-F6DC-324C-2943-691AE888376C}"/>
              </a:ext>
            </a:extLst>
          </p:cNvPr>
          <p:cNvSpPr txBox="1"/>
          <p:nvPr/>
        </p:nvSpPr>
        <p:spPr>
          <a:xfrm>
            <a:off x="591144" y="5969874"/>
            <a:ext cx="51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 </a:t>
            </a:r>
            <a:r>
              <a:rPr lang="en-US" altLang="ko-KR" dirty="0"/>
              <a:t>,passwd</a:t>
            </a:r>
            <a:r>
              <a:rPr lang="ko-KR" altLang="en-US" dirty="0"/>
              <a:t>규칙을 숫자와 영어</a:t>
            </a:r>
            <a:r>
              <a:rPr lang="en-US" altLang="ko-KR" dirty="0"/>
              <a:t>(</a:t>
            </a:r>
            <a:r>
              <a:rPr lang="ko-KR" altLang="en-US" dirty="0"/>
              <a:t>소문자만</a:t>
            </a:r>
            <a:r>
              <a:rPr lang="en-US" altLang="ko-KR" dirty="0"/>
              <a:t>) </a:t>
            </a:r>
            <a:r>
              <a:rPr lang="ko-KR" altLang="en-US" dirty="0"/>
              <a:t>허용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12</a:t>
            </a:r>
            <a:r>
              <a:rPr lang="ko-KR" altLang="en-US" dirty="0"/>
              <a:t>자리 이내로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DAA5BD-3346-8198-4370-C7A7A78A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2" y="2393981"/>
            <a:ext cx="5582429" cy="3324689"/>
          </a:xfrm>
          <a:prstGeom prst="rect">
            <a:avLst/>
          </a:prstGeom>
        </p:spPr>
      </p:pic>
      <p:pic>
        <p:nvPicPr>
          <p:cNvPr id="10" name="그래픽 9" descr="배지 윤곽선">
            <a:extLst>
              <a:ext uri="{FF2B5EF4-FFF2-40B4-BE49-F238E27FC236}">
                <a16:creationId xmlns:a16="http://schemas.microsoft.com/office/drawing/2014/main" id="{B3E7ADB4-A030-5613-626D-D53395CA5B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287" y="1832597"/>
            <a:ext cx="360000" cy="360000"/>
          </a:xfrm>
          <a:prstGeom prst="rect">
            <a:avLst/>
          </a:prstGeom>
        </p:spPr>
      </p:pic>
      <p:pic>
        <p:nvPicPr>
          <p:cNvPr id="11" name="그래픽 10" descr="배지 윤곽선">
            <a:extLst>
              <a:ext uri="{FF2B5EF4-FFF2-40B4-BE49-F238E27FC236}">
                <a16:creationId xmlns:a16="http://schemas.microsoft.com/office/drawing/2014/main" id="{4049471E-DF4D-5DC4-527B-C710907D6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04" y="5789874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19E5FB-52E4-8D01-54DB-5738E1B55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801" y="2393981"/>
            <a:ext cx="4372585" cy="1562318"/>
          </a:xfrm>
          <a:prstGeom prst="rect">
            <a:avLst/>
          </a:prstGeom>
        </p:spPr>
      </p:pic>
      <p:pic>
        <p:nvPicPr>
          <p:cNvPr id="15" name="그래픽 14" descr="배지 3 윤곽선">
            <a:extLst>
              <a:ext uri="{FF2B5EF4-FFF2-40B4-BE49-F238E27FC236}">
                <a16:creationId xmlns:a16="http://schemas.microsoft.com/office/drawing/2014/main" id="{F2422E82-1D90-8FA1-37F8-EBCB09BFA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3916" y="1878474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9BB275-BFE1-2BE7-5099-F6902215BFFA}"/>
              </a:ext>
            </a:extLst>
          </p:cNvPr>
          <p:cNvSpPr txBox="1"/>
          <p:nvPr/>
        </p:nvSpPr>
        <p:spPr>
          <a:xfrm>
            <a:off x="6972780" y="1804253"/>
            <a:ext cx="512389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텍스트 필드의 포커스 이동시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border 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되돌리기  메서드</a:t>
            </a:r>
          </a:p>
        </p:txBody>
      </p:sp>
      <p:pic>
        <p:nvPicPr>
          <p:cNvPr id="17" name="그래픽 16" descr="배지 3 윤곽선">
            <a:extLst>
              <a:ext uri="{FF2B5EF4-FFF2-40B4-BE49-F238E27FC236}">
                <a16:creationId xmlns:a16="http://schemas.microsoft.com/office/drawing/2014/main" id="{6C39CEE0-D51B-8EB7-9466-CEE9BA675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3801" y="4066315"/>
            <a:ext cx="360000" cy="3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746734" y="4444453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 err="1"/>
              <a:t>warnpage</a:t>
            </a:r>
            <a:r>
              <a:rPr lang="en-US" altLang="ko-KR" dirty="0"/>
              <a:t> </a:t>
            </a:r>
            <a:r>
              <a:rPr lang="ko-KR" altLang="en-US" dirty="0"/>
              <a:t>메서드에 틀렸을 시 </a:t>
            </a:r>
            <a:r>
              <a:rPr lang="en-US" altLang="ko-KR" dirty="0"/>
              <a:t>border</a:t>
            </a:r>
            <a:r>
              <a:rPr lang="ko-KR" altLang="en-US" dirty="0"/>
              <a:t>을 </a:t>
            </a:r>
            <a:r>
              <a:rPr lang="en-US" altLang="ko-KR" dirty="0"/>
              <a:t>red</a:t>
            </a:r>
            <a:r>
              <a:rPr lang="ko-KR" altLang="en-US" dirty="0"/>
              <a:t>로 설정하는 부분이 존재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따라서 포커스가 다시 이동될 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(</a:t>
            </a:r>
            <a:r>
              <a:rPr lang="en-US" altLang="ko-KR" dirty="0" err="1"/>
              <a:t>warnpage</a:t>
            </a:r>
            <a:r>
              <a:rPr lang="ko-KR" altLang="en-US" dirty="0"/>
              <a:t>가 종료되었을 시 다시 원상태로 복구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2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570208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기능 코드 요약 및 정리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 flipV="1">
            <a:off x="3179676" y="717736"/>
            <a:ext cx="8744320" cy="1040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725943" y="1707446"/>
            <a:ext cx="4708137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Initialize (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매니저 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DB</a:t>
            </a: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에 정보를 넣는 메서드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1887" y="817585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565B-2D6C-2EE3-D98C-B926B92FC929}"/>
              </a:ext>
            </a:extLst>
          </p:cNvPr>
          <p:cNvSpPr txBox="1"/>
          <p:nvPr/>
        </p:nvSpPr>
        <p:spPr>
          <a:xfrm>
            <a:off x="680432" y="888126"/>
            <a:ext cx="2751272" cy="43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회원가입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700" b="1" spc="-100" dirty="0" err="1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LogonController</a:t>
            </a:r>
            <a:r>
              <a:rPr lang="en-US" altLang="ko-KR" sz="17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7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30465-EB2A-CD52-C4F1-E4874C50AF6C}"/>
              </a:ext>
            </a:extLst>
          </p:cNvPr>
          <p:cNvSpPr txBox="1"/>
          <p:nvPr/>
        </p:nvSpPr>
        <p:spPr>
          <a:xfrm>
            <a:off x="6705103" y="1796365"/>
            <a:ext cx="5120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ManagerDAOImpl</a:t>
            </a:r>
            <a:r>
              <a:rPr lang="en-US" altLang="ko-KR" dirty="0"/>
              <a:t> </a:t>
            </a:r>
            <a:r>
              <a:rPr lang="ko-KR" altLang="en-US" dirty="0"/>
              <a:t>클래스 내에 </a:t>
            </a:r>
            <a:r>
              <a:rPr lang="en-US" altLang="ko-KR" dirty="0"/>
              <a:t>DB</a:t>
            </a:r>
            <a:r>
              <a:rPr lang="ko-KR" altLang="en-US" dirty="0"/>
              <a:t>와 연동하는 부분 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이 가능한 </a:t>
            </a:r>
            <a:r>
              <a:rPr lang="en-US" altLang="ko-KR" dirty="0"/>
              <a:t>birth </a:t>
            </a:r>
            <a:r>
              <a:rPr lang="ko-KR" altLang="en-US" dirty="0"/>
              <a:t>부분이 오류가 나는 걸 방지하기 위해 </a:t>
            </a:r>
            <a:r>
              <a:rPr lang="en-US" altLang="ko-KR" dirty="0"/>
              <a:t>null</a:t>
            </a:r>
            <a:r>
              <a:rPr lang="ko-KR" altLang="en-US" dirty="0"/>
              <a:t>로 설정한 후</a:t>
            </a:r>
            <a:r>
              <a:rPr lang="en-US" altLang="ko-KR" dirty="0"/>
              <a:t>, null</a:t>
            </a:r>
            <a:r>
              <a:rPr lang="ko-KR" altLang="en-US" dirty="0"/>
              <a:t>이 아닐 경우에만 </a:t>
            </a:r>
            <a:r>
              <a:rPr lang="en-US" altLang="ko-KR" dirty="0"/>
              <a:t>Date </a:t>
            </a:r>
            <a:r>
              <a:rPr lang="ko-KR" altLang="en-US" dirty="0"/>
              <a:t>타입으로 변환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EBE10C-91CF-F493-CF85-54E15D84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7" y="2238474"/>
            <a:ext cx="6022413" cy="4150878"/>
          </a:xfrm>
          <a:prstGeom prst="rect">
            <a:avLst/>
          </a:prstGeom>
        </p:spPr>
      </p:pic>
      <p:pic>
        <p:nvPicPr>
          <p:cNvPr id="6" name="그래픽 5" descr="배지 4 윤곽선">
            <a:extLst>
              <a:ext uri="{FF2B5EF4-FFF2-40B4-BE49-F238E27FC236}">
                <a16:creationId xmlns:a16="http://schemas.microsoft.com/office/drawing/2014/main" id="{FAAE1EAB-DAE8-9318-BE15-BE745DEFE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943" y="1733988"/>
            <a:ext cx="360000" cy="360000"/>
          </a:xfrm>
          <a:prstGeom prst="rect">
            <a:avLst/>
          </a:prstGeom>
        </p:spPr>
      </p:pic>
      <p:pic>
        <p:nvPicPr>
          <p:cNvPr id="20" name="그래픽 19" descr="배지 4 윤곽선">
            <a:extLst>
              <a:ext uri="{FF2B5EF4-FFF2-40B4-BE49-F238E27FC236}">
                <a16:creationId xmlns:a16="http://schemas.microsoft.com/office/drawing/2014/main" id="{6C84C7E3-E2F9-3A56-4B25-72F45F63D4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2173" y="1471845"/>
            <a:ext cx="360000" cy="3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2384B3C-2D09-8591-6072-694A27361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73" y="3645024"/>
            <a:ext cx="5281049" cy="19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44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2322</TotalTime>
  <Words>1843</Words>
  <Application>Microsoft Office PowerPoint</Application>
  <PresentationFormat>와이드스크린</PresentationFormat>
  <Paragraphs>421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HY견고딕</vt:lpstr>
      <vt:lpstr>맑은 고딕</vt:lpstr>
      <vt:lpstr>휴먼둥근헤드라인</vt:lpstr>
      <vt:lpstr>휴먼모음T</vt:lpstr>
      <vt:lpstr>Calibri Light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Gyumin Kim</cp:lastModifiedBy>
  <cp:revision>403</cp:revision>
  <dcterms:created xsi:type="dcterms:W3CDTF">2014-04-29T00:37:20Z</dcterms:created>
  <dcterms:modified xsi:type="dcterms:W3CDTF">2024-01-09T07:36:53Z</dcterms:modified>
</cp:coreProperties>
</file>